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7" roundtripDataSignature="AMtx7mjcr93iXOxvJzMppcmpTKyLNFKjq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customschemas.google.com/relationships/presentationmetadata" Target="metadata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3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4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4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1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1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2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2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GB"/>
              <a:t>SUS Compiler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True Stateful modules</a:t>
            </a:r>
            <a:endParaRPr/>
          </a:p>
        </p:txBody>
      </p:sp>
      <p:sp>
        <p:nvSpPr>
          <p:cNvPr id="145" name="Google Shape;145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FIFOs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Memory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Control Circuits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Neat safety features</a:t>
            </a:r>
            <a:endParaRPr/>
          </a:p>
        </p:txBody>
      </p:sp>
      <p:sp>
        <p:nvSpPr>
          <p:cNvPr id="151" name="Google Shape;151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Automate FIFO sizing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Automate reset duration sizing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Integer min-max sizing instead of bit-widths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Rhythms for Clock Domain Crossings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Generated hardware can make extensive use of “Don’t care”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GB"/>
              <a:t>Aids in Simulation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Open Questions</a:t>
            </a:r>
            <a:endParaRPr/>
          </a:p>
        </p:txBody>
      </p:sp>
      <p:sp>
        <p:nvSpPr>
          <p:cNvPr id="157" name="Google Shape;157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Safety for stream ordering?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CPU and Cache Safety by state invalidation?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How extensive should timeline protocol specs be?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Dealing with constants?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“Compute Modes”?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Generating timing constraints?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Generic vs Concrete conflict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What about stream modules that require unpredictable input stalls?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Resource saving on long register chains?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Goals</a:t>
            </a:r>
            <a:endParaRPr/>
          </a:p>
        </p:txBody>
      </p:sp>
      <p:sp>
        <p:nvSpPr>
          <p:cNvPr id="91" name="Google Shape;91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Retain low-level control over generated hardware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GB"/>
              <a:t>Individual Statements should map onto hardware as directly as possible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But more compact than VHDL/(System) Verilog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Compile-Time Verification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No Guessing, no trusting the compiler to do The Right Thing™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Common modifications should be easy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Reduce “State” as much as possible.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GB"/>
              <a:t>Can yell at programmer more often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Why not HLS?</a:t>
            </a:r>
            <a:endParaRPr/>
          </a:p>
        </p:txBody>
      </p:sp>
      <p:sp>
        <p:nvSpPr>
          <p:cNvPr id="97" name="Google Shape;9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Hardware != Imperative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Fiddly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GB"/>
              <a:t>Rely on compiler optimization for decent hardware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GB"/>
              <a:t>Why is my pipeline only having 50% throughput?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Cannot express exact timing requirements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Intel &amp; Xilinx proprietary monopolies.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03" name="Google Shape;103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104" name="Google Shape;10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27759" y="365125"/>
            <a:ext cx="8693115" cy="6127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From speaking with people in industry</a:t>
            </a:r>
            <a:endParaRPr/>
          </a:p>
        </p:txBody>
      </p:sp>
      <p:sp>
        <p:nvSpPr>
          <p:cNvPr id="110" name="Google Shape;110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Clock Domain Crossings are VERY difficult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Proper timing constraints also difficult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Easy Pipelining</a:t>
            </a:r>
            <a:endParaRPr/>
          </a:p>
        </p:txBody>
      </p:sp>
      <p:sp>
        <p:nvSpPr>
          <p:cNvPr id="116" name="Google Shape;116;p6"/>
          <p:cNvSpPr txBox="1"/>
          <p:nvPr/>
        </p:nvSpPr>
        <p:spPr>
          <a:xfrm>
            <a:off x="7127147" y="442736"/>
            <a:ext cx="3011646" cy="2862322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rgbClr val="CC3399"/>
                </a:solidFill>
                <a:latin typeface="Consolas"/>
                <a:ea typeface="Consolas"/>
                <a:cs typeface="Consolas"/>
                <a:sym typeface="Consolas"/>
              </a:rPr>
              <a:t>module</a:t>
            </a:r>
            <a:r>
              <a:rPr b="0" i="0" lang="en-GB" sz="1800" u="none" cap="none" strike="noStrik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multiply_add :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-GB" sz="180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a</a:t>
            </a: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  int</a:t>
            </a: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  int</a:t>
            </a: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c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-&gt; </a:t>
            </a:r>
            <a:r>
              <a:rPr lang="en-GB" sz="180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result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b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-GB" sz="180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tmp</a:t>
            </a: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= </a:t>
            </a:r>
            <a:r>
              <a:rPr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a</a:t>
            </a: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* </a:t>
            </a:r>
            <a:r>
              <a:rPr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-GB" sz="180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@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result</a:t>
            </a: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= </a:t>
            </a:r>
            <a:r>
              <a:rPr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tmp</a:t>
            </a: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+ </a:t>
            </a:r>
            <a:r>
              <a:rPr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c</a:t>
            </a: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b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17" name="Google Shape;117;p6"/>
          <p:cNvSpPr txBox="1"/>
          <p:nvPr/>
        </p:nvSpPr>
        <p:spPr>
          <a:xfrm>
            <a:off x="827714" y="1690688"/>
            <a:ext cx="4325923" cy="4524315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GB" sz="1800">
                <a:solidFill>
                  <a:srgbClr val="CC3399"/>
                </a:solidFill>
                <a:latin typeface="Consolas"/>
                <a:ea typeface="Consolas"/>
                <a:cs typeface="Consolas"/>
                <a:sym typeface="Consolas"/>
              </a:rPr>
              <a:t>module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multiply_add(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-GB" sz="1800">
                <a:solidFill>
                  <a:srgbClr val="CC3399"/>
                </a:solidFill>
                <a:latin typeface="Consolas"/>
                <a:ea typeface="Consolas"/>
                <a:cs typeface="Consolas"/>
                <a:sym typeface="Consolas"/>
              </a:rPr>
              <a:t>input</a:t>
            </a:r>
            <a:r>
              <a:rPr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GB" sz="1800">
                <a:solidFill>
                  <a:schemeClr val="accent1"/>
                </a:solidFill>
                <a:latin typeface="Consolas"/>
                <a:ea typeface="Consolas"/>
                <a:cs typeface="Consolas"/>
                <a:sym typeface="Consolas"/>
              </a:rPr>
              <a:t>clk</a:t>
            </a:r>
            <a:r>
              <a:rPr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 </a:t>
            </a:r>
            <a:r>
              <a:rPr b="0" lang="en-GB" sz="1800">
                <a:solidFill>
                  <a:srgbClr val="CC3399"/>
                </a:solidFill>
                <a:latin typeface="Consolas"/>
                <a:ea typeface="Consolas"/>
                <a:cs typeface="Consolas"/>
                <a:sym typeface="Consolas"/>
              </a:rPr>
              <a:t>input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[31:0] </a:t>
            </a:r>
            <a:r>
              <a:rPr b="0"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a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 </a:t>
            </a:r>
            <a:r>
              <a:rPr b="0" lang="en-GB" sz="1800">
                <a:solidFill>
                  <a:srgbClr val="CC3399"/>
                </a:solidFill>
                <a:latin typeface="Consolas"/>
                <a:ea typeface="Consolas"/>
                <a:cs typeface="Consolas"/>
                <a:sym typeface="Consolas"/>
              </a:rPr>
              <a:t>input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[31:0] </a:t>
            </a:r>
            <a:r>
              <a:rPr b="0"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 </a:t>
            </a:r>
            <a:r>
              <a:rPr b="0" lang="en-GB" sz="1800">
                <a:solidFill>
                  <a:srgbClr val="CC3399"/>
                </a:solidFill>
                <a:latin typeface="Consolas"/>
                <a:ea typeface="Consolas"/>
                <a:cs typeface="Consolas"/>
                <a:sym typeface="Consolas"/>
              </a:rPr>
              <a:t>input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[31:0] </a:t>
            </a:r>
            <a:r>
              <a:rPr b="0"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c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 </a:t>
            </a:r>
            <a:r>
              <a:rPr b="0" lang="en-GB" sz="1800">
                <a:solidFill>
                  <a:srgbClr val="CC3399"/>
                </a:solidFill>
                <a:latin typeface="Consolas"/>
                <a:ea typeface="Consolas"/>
                <a:cs typeface="Consolas"/>
                <a:sym typeface="Consolas"/>
              </a:rPr>
              <a:t>output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[31:0] </a:t>
            </a:r>
            <a:r>
              <a:rPr b="0"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result_D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 </a:t>
            </a:r>
            <a:r>
              <a:rPr b="0" lang="en-GB" sz="1800">
                <a:solidFill>
                  <a:srgbClr val="CC3399"/>
                </a:solidFill>
                <a:latin typeface="Consolas"/>
                <a:ea typeface="Consolas"/>
                <a:cs typeface="Consolas"/>
                <a:sym typeface="Consolas"/>
              </a:rPr>
              <a:t>reg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[31:0] </a:t>
            </a:r>
            <a:r>
              <a:rPr b="0"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tmp_D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 </a:t>
            </a:r>
            <a:r>
              <a:rPr b="0" lang="en-GB" sz="1800">
                <a:solidFill>
                  <a:srgbClr val="CC3399"/>
                </a:solidFill>
                <a:latin typeface="Consolas"/>
                <a:ea typeface="Consolas"/>
                <a:cs typeface="Consolas"/>
                <a:sym typeface="Consolas"/>
              </a:rPr>
              <a:t>reg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[31:0] </a:t>
            </a:r>
            <a:r>
              <a:rPr b="0"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c_D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 </a:t>
            </a:r>
            <a:r>
              <a:rPr b="0" lang="en-GB" sz="1800">
                <a:solidFill>
                  <a:srgbClr val="CC3399"/>
                </a:solidFill>
                <a:latin typeface="Consolas"/>
                <a:ea typeface="Consolas"/>
                <a:cs typeface="Consolas"/>
                <a:sym typeface="Consolas"/>
              </a:rPr>
              <a:t>always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@(</a:t>
            </a:r>
            <a:r>
              <a:rPr b="0" lang="en-GB" sz="1800">
                <a:solidFill>
                  <a:srgbClr val="CC3399"/>
                </a:solidFill>
                <a:latin typeface="Consolas"/>
                <a:ea typeface="Consolas"/>
                <a:cs typeface="Consolas"/>
                <a:sym typeface="Consolas"/>
              </a:rPr>
              <a:t>posedge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clk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) </a:t>
            </a:r>
            <a:r>
              <a:rPr b="0" lang="en-GB" sz="1800">
                <a:solidFill>
                  <a:srgbClr val="CC3399"/>
                </a:solidFill>
                <a:latin typeface="Consolas"/>
                <a:ea typeface="Consolas"/>
                <a:cs typeface="Consolas"/>
                <a:sym typeface="Consolas"/>
              </a:rPr>
              <a:t>begin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   </a:t>
            </a:r>
            <a:r>
              <a:rPr b="0"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tmp_D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&lt;= </a:t>
            </a:r>
            <a:r>
              <a:rPr b="0"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a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* </a:t>
            </a:r>
            <a:r>
              <a:rPr b="0"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   </a:t>
            </a:r>
            <a:r>
              <a:rPr b="0"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c_D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&lt;= </a:t>
            </a:r>
            <a:r>
              <a:rPr b="0"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c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 </a:t>
            </a:r>
            <a:r>
              <a:rPr b="0" lang="en-GB" sz="1800">
                <a:solidFill>
                  <a:srgbClr val="CC3399"/>
                </a:solidFill>
                <a:latin typeface="Consolas"/>
                <a:ea typeface="Consolas"/>
                <a:cs typeface="Consolas"/>
                <a:sym typeface="Consolas"/>
              </a:rPr>
              <a:t>end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-GB" sz="1800">
                <a:solidFill>
                  <a:srgbClr val="CC3399"/>
                </a:solidFill>
                <a:latin typeface="Consolas"/>
                <a:ea typeface="Consolas"/>
                <a:cs typeface="Consolas"/>
                <a:sym typeface="Consolas"/>
              </a:rPr>
              <a:t>assign</a:t>
            </a:r>
            <a:r>
              <a:rPr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result_D</a:t>
            </a:r>
            <a:r>
              <a:rPr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= </a:t>
            </a:r>
            <a:r>
              <a:rPr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tmp_D</a:t>
            </a:r>
            <a:r>
              <a:rPr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+ </a:t>
            </a:r>
            <a:r>
              <a:rPr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c_D</a:t>
            </a:r>
            <a:r>
              <a:rPr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/>
          </a:p>
        </p:txBody>
      </p:sp>
      <p:pic>
        <p:nvPicPr>
          <p:cNvPr id="118" name="Google Shape;118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96000" y="3967222"/>
            <a:ext cx="5372100" cy="232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Stream Processors</a:t>
            </a:r>
            <a:endParaRPr/>
          </a:p>
        </p:txBody>
      </p:sp>
      <p:sp>
        <p:nvSpPr>
          <p:cNvPr id="124" name="Google Shape;124;p7"/>
          <p:cNvSpPr txBox="1"/>
          <p:nvPr/>
        </p:nvSpPr>
        <p:spPr>
          <a:xfrm>
            <a:off x="827714" y="1690688"/>
            <a:ext cx="4633519" cy="3693319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GB" sz="1800">
                <a:solidFill>
                  <a:srgbClr val="CC3399"/>
                </a:solidFill>
                <a:latin typeface="Consolas"/>
                <a:ea typeface="Consolas"/>
                <a:cs typeface="Consolas"/>
                <a:sym typeface="Consolas"/>
              </a:rPr>
              <a:t>module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blur2(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-GB" sz="1800">
                <a:solidFill>
                  <a:srgbClr val="CC3399"/>
                </a:solidFill>
                <a:latin typeface="Consolas"/>
                <a:ea typeface="Consolas"/>
                <a:cs typeface="Consolas"/>
                <a:sym typeface="Consolas"/>
              </a:rPr>
              <a:t>input</a:t>
            </a:r>
            <a:r>
              <a:rPr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GB" sz="1800">
                <a:solidFill>
                  <a:schemeClr val="accent1"/>
                </a:solidFill>
                <a:latin typeface="Consolas"/>
                <a:ea typeface="Consolas"/>
                <a:cs typeface="Consolas"/>
                <a:sym typeface="Consolas"/>
              </a:rPr>
              <a:t>clk</a:t>
            </a:r>
            <a:r>
              <a:rPr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 </a:t>
            </a:r>
            <a:r>
              <a:rPr b="0" lang="en-GB" sz="1800">
                <a:solidFill>
                  <a:srgbClr val="CC3399"/>
                </a:solidFill>
                <a:latin typeface="Consolas"/>
                <a:ea typeface="Consolas"/>
                <a:cs typeface="Consolas"/>
                <a:sym typeface="Consolas"/>
              </a:rPr>
              <a:t>input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[31:0] </a:t>
            </a:r>
            <a:r>
              <a:rPr b="0"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data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 </a:t>
            </a:r>
            <a:r>
              <a:rPr b="0" lang="en-GB" sz="1800">
                <a:solidFill>
                  <a:srgbClr val="CC3399"/>
                </a:solidFill>
                <a:latin typeface="Consolas"/>
                <a:ea typeface="Consolas"/>
                <a:cs typeface="Consolas"/>
                <a:sym typeface="Consolas"/>
              </a:rPr>
              <a:t>output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[31:0] </a:t>
            </a:r>
            <a:r>
              <a:rPr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blurred</a:t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 </a:t>
            </a:r>
            <a:r>
              <a:rPr b="0" lang="en-GB" sz="1800">
                <a:solidFill>
                  <a:srgbClr val="CC3399"/>
                </a:solidFill>
                <a:latin typeface="Consolas"/>
                <a:ea typeface="Consolas"/>
                <a:cs typeface="Consolas"/>
                <a:sym typeface="Consolas"/>
              </a:rPr>
              <a:t>reg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[31:0] </a:t>
            </a:r>
            <a:r>
              <a:rPr b="0"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 </a:t>
            </a:r>
            <a:r>
              <a:rPr b="0" lang="en-GB" sz="1800">
                <a:solidFill>
                  <a:srgbClr val="CC3399"/>
                </a:solidFill>
                <a:latin typeface="Consolas"/>
                <a:ea typeface="Consolas"/>
                <a:cs typeface="Consolas"/>
                <a:sym typeface="Consolas"/>
              </a:rPr>
              <a:t>always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@(</a:t>
            </a:r>
            <a:r>
              <a:rPr b="0" lang="en-GB" sz="1800">
                <a:solidFill>
                  <a:srgbClr val="CC3399"/>
                </a:solidFill>
                <a:latin typeface="Consolas"/>
                <a:ea typeface="Consolas"/>
                <a:cs typeface="Consolas"/>
                <a:sym typeface="Consolas"/>
              </a:rPr>
              <a:t>posedge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clk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) </a:t>
            </a:r>
            <a:r>
              <a:rPr b="0" lang="en-GB" sz="1800">
                <a:solidFill>
                  <a:srgbClr val="CC3399"/>
                </a:solidFill>
                <a:latin typeface="Consolas"/>
                <a:ea typeface="Consolas"/>
                <a:cs typeface="Consolas"/>
                <a:sym typeface="Consolas"/>
              </a:rPr>
              <a:t>begin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   </a:t>
            </a:r>
            <a:r>
              <a:rPr b="0"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&lt;= </a:t>
            </a:r>
            <a:r>
              <a:rPr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data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 </a:t>
            </a:r>
            <a:r>
              <a:rPr b="0" lang="en-GB" sz="1800">
                <a:solidFill>
                  <a:srgbClr val="CC3399"/>
                </a:solidFill>
                <a:latin typeface="Consolas"/>
                <a:ea typeface="Consolas"/>
                <a:cs typeface="Consolas"/>
                <a:sym typeface="Consolas"/>
              </a:rPr>
              <a:t>end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CC3399"/>
                </a:solidFill>
                <a:latin typeface="Consolas"/>
                <a:ea typeface="Consolas"/>
                <a:cs typeface="Consolas"/>
                <a:sym typeface="Consolas"/>
              </a:rPr>
              <a:t>  assign </a:t>
            </a:r>
            <a:r>
              <a:rPr b="0"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blurred = prev</a:t>
            </a:r>
            <a:r>
              <a:rPr b="0"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+ </a:t>
            </a:r>
            <a:r>
              <a:rPr b="0"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data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/ 2;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-GB" sz="1800">
                <a:solidFill>
                  <a:srgbClr val="A5A5A5"/>
                </a:solidFill>
                <a:latin typeface="Consolas"/>
                <a:ea typeface="Consolas"/>
                <a:cs typeface="Consolas"/>
                <a:sym typeface="Consolas"/>
              </a:rPr>
              <a:t>// when is blurred valid?</a:t>
            </a:r>
            <a:endParaRPr b="0" sz="1800">
              <a:solidFill>
                <a:srgbClr val="A5A5A5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/>
          </a:p>
        </p:txBody>
      </p:sp>
      <p:sp>
        <p:nvSpPr>
          <p:cNvPr id="125" name="Google Shape;125;p7"/>
          <p:cNvSpPr txBox="1"/>
          <p:nvPr/>
        </p:nvSpPr>
        <p:spPr>
          <a:xfrm>
            <a:off x="7127147" y="442736"/>
            <a:ext cx="4089000" cy="36933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A5A5A5"/>
                </a:solidFill>
                <a:latin typeface="Consolas"/>
                <a:ea typeface="Consolas"/>
                <a:cs typeface="Consolas"/>
                <a:sym typeface="Consolas"/>
              </a:rPr>
              <a:t>// Explicitly state when valid</a:t>
            </a:r>
            <a:endParaRPr sz="1800">
              <a:solidFill>
                <a:srgbClr val="CC3399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CC3399"/>
                </a:solidFill>
                <a:latin typeface="Consolas"/>
                <a:ea typeface="Consolas"/>
                <a:cs typeface="Consolas"/>
                <a:sym typeface="Consolas"/>
              </a:rPr>
              <a:t>timeline </a:t>
            </a: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(v-&gt;/) .. (v-&gt;v)*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CC3399"/>
                </a:solidFill>
                <a:latin typeface="Consolas"/>
                <a:ea typeface="Consolas"/>
                <a:cs typeface="Consolas"/>
                <a:sym typeface="Consolas"/>
              </a:rPr>
              <a:t>module</a:t>
            </a: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blur2 :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-GB" sz="180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data </a:t>
            </a: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-&gt; </a:t>
            </a:r>
            <a:r>
              <a:rPr lang="en-GB" sz="180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blurred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b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-GB" sz="1800">
                <a:solidFill>
                  <a:srgbClr val="CC3399"/>
                </a:solidFill>
                <a:latin typeface="Consolas"/>
                <a:ea typeface="Consolas"/>
                <a:cs typeface="Consolas"/>
                <a:sym typeface="Consolas"/>
              </a:rPr>
              <a:t>state</a:t>
            </a: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GB" sz="180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GB" sz="1800" u="sng">
                <a:solidFill>
                  <a:srgbClr val="8DA9DB"/>
                </a:solidFill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= </a:t>
            </a:r>
            <a:r>
              <a:rPr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data</a:t>
            </a: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-GB" sz="180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#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-GB" sz="1800">
                <a:solidFill>
                  <a:srgbClr val="CC3399"/>
                </a:solidFill>
                <a:latin typeface="Consolas"/>
                <a:ea typeface="Consolas"/>
                <a:cs typeface="Consolas"/>
                <a:sym typeface="Consolas"/>
              </a:rPr>
              <a:t>loop</a:t>
            </a: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blurred</a:t>
            </a: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= </a:t>
            </a:r>
            <a:r>
              <a:rPr lang="en-GB" sz="1800" u="sng">
                <a:solidFill>
                  <a:srgbClr val="8DA9DB"/>
                </a:solidFill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+ </a:t>
            </a:r>
            <a:r>
              <a:rPr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data</a:t>
            </a: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/ 2;</a:t>
            </a:r>
            <a:b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-GB" sz="1800" u="sng">
                <a:solidFill>
                  <a:srgbClr val="8DA9DB"/>
                </a:solidFill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= </a:t>
            </a:r>
            <a:r>
              <a:rPr lang="en-GB" sz="1800">
                <a:solidFill>
                  <a:schemeClr val="accent1"/>
                </a:solidFill>
                <a:latin typeface="Consolas"/>
                <a:ea typeface="Consolas"/>
                <a:cs typeface="Consolas"/>
                <a:sym typeface="Consolas"/>
              </a:rPr>
              <a:t>data</a:t>
            </a: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    #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b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126" name="Google Shape;126;p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23202" y="4721700"/>
            <a:ext cx="5030598" cy="14627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Pipe and Time combination</a:t>
            </a:r>
            <a:endParaRPr/>
          </a:p>
        </p:txBody>
      </p:sp>
      <p:sp>
        <p:nvSpPr>
          <p:cNvPr id="132" name="Google Shape;132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33" name="Google Shape;133;p8"/>
          <p:cNvSpPr txBox="1"/>
          <p:nvPr/>
        </p:nvSpPr>
        <p:spPr>
          <a:xfrm>
            <a:off x="827714" y="1690688"/>
            <a:ext cx="4633519" cy="5078313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GB" sz="1800">
                <a:solidFill>
                  <a:srgbClr val="CC3399"/>
                </a:solidFill>
                <a:latin typeface="Consolas"/>
                <a:ea typeface="Consolas"/>
                <a:cs typeface="Consolas"/>
                <a:sym typeface="Consolas"/>
              </a:rPr>
              <a:t>module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multiply_</a:t>
            </a: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aggregate</a:t>
            </a:r>
            <a:r>
              <a:rPr b="0"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-GB" sz="1800">
                <a:solidFill>
                  <a:srgbClr val="CC3399"/>
                </a:solidFill>
                <a:latin typeface="Consolas"/>
                <a:ea typeface="Consolas"/>
                <a:cs typeface="Consolas"/>
                <a:sym typeface="Consolas"/>
              </a:rPr>
              <a:t>input</a:t>
            </a:r>
            <a:r>
              <a:rPr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GB" sz="1800">
                <a:solidFill>
                  <a:schemeClr val="accent1"/>
                </a:solidFill>
                <a:latin typeface="Consolas"/>
                <a:ea typeface="Consolas"/>
                <a:cs typeface="Consolas"/>
                <a:sym typeface="Consolas"/>
              </a:rPr>
              <a:t>clk</a:t>
            </a:r>
            <a:r>
              <a:rPr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0" lang="en-GB" sz="1800">
                <a:solidFill>
                  <a:srgbClr val="CC3399"/>
                </a:solidFill>
                <a:latin typeface="Consolas"/>
                <a:ea typeface="Consolas"/>
                <a:cs typeface="Consolas"/>
                <a:sym typeface="Consolas"/>
              </a:rPr>
              <a:t>input</a:t>
            </a:r>
            <a:r>
              <a:rPr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start</a:t>
            </a:r>
            <a:r>
              <a:rPr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0" lang="en-GB" sz="1800">
                <a:solidFill>
                  <a:srgbClr val="CC3399"/>
                </a:solidFill>
                <a:latin typeface="Consolas"/>
                <a:ea typeface="Consolas"/>
                <a:cs typeface="Consolas"/>
                <a:sym typeface="Consolas"/>
              </a:rPr>
              <a:t>input</a:t>
            </a:r>
            <a:r>
              <a:rPr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done</a:t>
            </a:r>
            <a:r>
              <a:rPr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 </a:t>
            </a:r>
            <a:r>
              <a:rPr b="0" lang="en-GB" sz="1800">
                <a:solidFill>
                  <a:srgbClr val="CC3399"/>
                </a:solidFill>
                <a:latin typeface="Consolas"/>
                <a:ea typeface="Consolas"/>
                <a:cs typeface="Consolas"/>
                <a:sym typeface="Consolas"/>
              </a:rPr>
              <a:t>input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[31:0] </a:t>
            </a:r>
            <a:r>
              <a:rPr b="0"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data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 </a:t>
            </a:r>
            <a:r>
              <a:rPr b="0" lang="en-GB" sz="1800">
                <a:solidFill>
                  <a:srgbClr val="CC3399"/>
                </a:solidFill>
                <a:latin typeface="Consolas"/>
                <a:ea typeface="Consolas"/>
                <a:cs typeface="Consolas"/>
                <a:sym typeface="Consolas"/>
              </a:rPr>
              <a:t>output reg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[31:0] </a:t>
            </a:r>
            <a:r>
              <a:rPr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sum</a:t>
            </a:r>
            <a:r>
              <a:rPr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0" lang="en-GB" sz="1800">
                <a:solidFill>
                  <a:srgbClr val="CC3399"/>
                </a:solidFill>
                <a:latin typeface="Consolas"/>
                <a:ea typeface="Consolas"/>
                <a:cs typeface="Consolas"/>
                <a:sym typeface="Consolas"/>
              </a:rPr>
              <a:t>output</a:t>
            </a:r>
            <a:r>
              <a:rPr b="0"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 sumValid</a:t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) {</a:t>
            </a:r>
            <a:b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 </a:t>
            </a:r>
            <a:r>
              <a:rPr b="0" lang="en-GB" sz="1800">
                <a:solidFill>
                  <a:srgbClr val="CC3399"/>
                </a:solidFill>
                <a:latin typeface="Consolas"/>
                <a:ea typeface="Consolas"/>
                <a:cs typeface="Consolas"/>
                <a:sym typeface="Consolas"/>
              </a:rPr>
              <a:t>always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@(</a:t>
            </a:r>
            <a:r>
              <a:rPr b="0" lang="en-GB" sz="1800">
                <a:solidFill>
                  <a:srgbClr val="CC3399"/>
                </a:solidFill>
                <a:latin typeface="Consolas"/>
                <a:ea typeface="Consolas"/>
                <a:cs typeface="Consolas"/>
                <a:sym typeface="Consolas"/>
              </a:rPr>
              <a:t>posedge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clk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) </a:t>
            </a:r>
            <a:r>
              <a:rPr b="0" lang="en-GB" sz="1800">
                <a:solidFill>
                  <a:srgbClr val="CC3399"/>
                </a:solidFill>
                <a:latin typeface="Consolas"/>
                <a:ea typeface="Consolas"/>
                <a:cs typeface="Consolas"/>
                <a:sym typeface="Consolas"/>
              </a:rPr>
              <a:t>begin</a:t>
            </a:r>
            <a:endParaRPr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if(start)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  sum &lt;= 0;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} else if(done)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   </a:t>
            </a:r>
            <a:r>
              <a:rPr b="0"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&lt;= </a:t>
            </a:r>
            <a:r>
              <a:rPr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data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 </a:t>
            </a:r>
            <a:r>
              <a:rPr b="0" lang="en-GB" sz="1800">
                <a:solidFill>
                  <a:srgbClr val="CC3399"/>
                </a:solidFill>
                <a:latin typeface="Consolas"/>
                <a:ea typeface="Consolas"/>
                <a:cs typeface="Consolas"/>
                <a:sym typeface="Consolas"/>
              </a:rPr>
              <a:t>end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CC3399"/>
                </a:solidFill>
                <a:latin typeface="Consolas"/>
                <a:ea typeface="Consolas"/>
                <a:cs typeface="Consolas"/>
                <a:sym typeface="Consolas"/>
              </a:rPr>
              <a:t>  assign </a:t>
            </a:r>
            <a:r>
              <a:rPr b="0"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blurred = prev</a:t>
            </a:r>
            <a:r>
              <a:rPr b="0" lang="en-GB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+ </a:t>
            </a:r>
            <a:r>
              <a:rPr b="0" lang="en-GB" sz="1800">
                <a:solidFill>
                  <a:srgbClr val="2E75B5"/>
                </a:solidFill>
                <a:latin typeface="Consolas"/>
                <a:ea typeface="Consolas"/>
                <a:cs typeface="Consolas"/>
                <a:sym typeface="Consolas"/>
              </a:rPr>
              <a:t>data</a:t>
            </a: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/ 2;</a:t>
            </a:r>
            <a:endParaRPr b="0" sz="1800">
              <a:solidFill>
                <a:srgbClr val="CC3399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GB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Rhythms for Clock Domain Crossings</a:t>
            </a:r>
            <a:endParaRPr/>
          </a:p>
        </p:txBody>
      </p:sp>
      <p:pic>
        <p:nvPicPr>
          <p:cNvPr id="139" name="Google Shape;139;p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58921" y="1511580"/>
            <a:ext cx="7874158" cy="49812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2023-07-02T10:05:26Z</dcterms:created>
  <dc:creator>Lennart Van Hirtum</dc:creator>
</cp:coreProperties>
</file>