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8" r:id="rId3"/>
    <p:sldId id="269" r:id="rId4"/>
    <p:sldId id="271" r:id="rId5"/>
    <p:sldId id="262" r:id="rId6"/>
    <p:sldId id="272" r:id="rId7"/>
    <p:sldId id="274" r:id="rId8"/>
    <p:sldId id="275" r:id="rId9"/>
    <p:sldId id="811" r:id="rId10"/>
    <p:sldId id="812" r:id="rId11"/>
    <p:sldId id="810" r:id="rId12"/>
    <p:sldId id="264" r:id="rId13"/>
    <p:sldId id="265" r:id="rId14"/>
    <p:sldId id="259" r:id="rId15"/>
    <p:sldId id="270" r:id="rId16"/>
    <p:sldId id="276" r:id="rId17"/>
    <p:sldId id="815" r:id="rId18"/>
    <p:sldId id="257" r:id="rId19"/>
    <p:sldId id="258" r:id="rId20"/>
    <p:sldId id="280" r:id="rId21"/>
    <p:sldId id="267" r:id="rId22"/>
    <p:sldId id="260" r:id="rId23"/>
    <p:sldId id="277" r:id="rId24"/>
    <p:sldId id="278" r:id="rId25"/>
    <p:sldId id="266" r:id="rId26"/>
    <p:sldId id="263" r:id="rId27"/>
    <p:sldId id="81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0000"/>
    <a:srgbClr val="CC3399"/>
    <a:srgbClr val="EDF7FD"/>
    <a:srgbClr val="FFF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153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19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50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032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60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249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913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115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9130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5" y="1093077"/>
            <a:ext cx="11271249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16" y="68887"/>
            <a:ext cx="11271249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782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808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571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719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595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89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075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398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2591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07FB9-6A18-435B-B1BC-1F59EA8E8104}" type="datetimeFigureOut">
              <a:rPr lang="en-BE" smtClean="0"/>
              <a:t>16/09/2023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FF8788-7581-4A73-9651-CA7D93B042A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48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DA66-1972-265C-D5D2-EB86C7F33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SUS Language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1EF94-04E6-B358-F8D2-FE4C5C823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30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A6CC-B6C2-FD61-DE77-476A4C0A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Filament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D6F7-E5D1-B656-96CB-01B2EC4C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495F2-75D1-01FB-AAC9-C3B8E3FA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23" y="2266940"/>
            <a:ext cx="7520086" cy="39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8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5C36DB63-3763-4D53-4D91-D9428EEB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63" y="1996065"/>
            <a:ext cx="1223254" cy="688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BB445-B08A-9437-B33D-957FD392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9" t="26858" r="11202" b="28116"/>
          <a:stretch/>
        </p:blipFill>
        <p:spPr>
          <a:xfrm>
            <a:off x="11060856" y="5317351"/>
            <a:ext cx="1052363" cy="4080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F14924-0E4D-A6A9-AE22-B32CC6C4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716" y="3358042"/>
            <a:ext cx="1141887" cy="38785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8C91B4-00F6-E0B0-9ED6-C62F743CF508}"/>
              </a:ext>
            </a:extLst>
          </p:cNvPr>
          <p:cNvCxnSpPr>
            <a:cxnSpLocks/>
          </p:cNvCxnSpPr>
          <p:nvPr/>
        </p:nvCxnSpPr>
        <p:spPr>
          <a:xfrm flipV="1">
            <a:off x="2354396" y="1916947"/>
            <a:ext cx="0" cy="4168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349E73-7DD6-C59D-7AFE-1342F6BDFF66}"/>
              </a:ext>
            </a:extLst>
          </p:cNvPr>
          <p:cNvCxnSpPr>
            <a:cxnSpLocks/>
          </p:cNvCxnSpPr>
          <p:nvPr/>
        </p:nvCxnSpPr>
        <p:spPr>
          <a:xfrm>
            <a:off x="2354395" y="6103906"/>
            <a:ext cx="385843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3484BF-CB16-A7B2-C3B8-A153E67EE215}"/>
              </a:ext>
            </a:extLst>
          </p:cNvPr>
          <p:cNvSpPr txBox="1"/>
          <p:nvPr/>
        </p:nvSpPr>
        <p:spPr>
          <a:xfrm>
            <a:off x="1357453" y="1866728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Level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D0AA1-78D3-546D-1EEF-B9D0F4E9255F}"/>
              </a:ext>
            </a:extLst>
          </p:cNvPr>
          <p:cNvSpPr txBox="1"/>
          <p:nvPr/>
        </p:nvSpPr>
        <p:spPr>
          <a:xfrm>
            <a:off x="5793538" y="6290053"/>
            <a:ext cx="838582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Safety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A9063-CB1E-7117-5C9B-D7B7646E5041}"/>
              </a:ext>
            </a:extLst>
          </p:cNvPr>
          <p:cNvSpPr txBox="1"/>
          <p:nvPr/>
        </p:nvSpPr>
        <p:spPr>
          <a:xfrm>
            <a:off x="2256026" y="968093"/>
            <a:ext cx="3484795" cy="52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Software Languages</a:t>
            </a:r>
            <a:endParaRPr lang="en-BE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DED75B-16E4-7E58-0FA3-44B827A53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537" y="2324072"/>
            <a:ext cx="1245107" cy="830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76C2D-0F8C-1F09-B884-6353D456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214" y="2219204"/>
            <a:ext cx="615526" cy="615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51947C-D9BD-3AFB-16B9-EF7BAEF63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482" y="3113142"/>
            <a:ext cx="574756" cy="7918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018CEC-B165-936E-5F65-9FB41ADBF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722" y="4611698"/>
            <a:ext cx="787176" cy="787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1A3B78-2828-6094-E6E8-875A957B2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539" y="4691428"/>
            <a:ext cx="1093067" cy="109306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F1A959-E1F2-1D27-E9DF-EFBCA4528EBB}"/>
              </a:ext>
            </a:extLst>
          </p:cNvPr>
          <p:cNvCxnSpPr/>
          <p:nvPr/>
        </p:nvCxnSpPr>
        <p:spPr>
          <a:xfrm>
            <a:off x="3304073" y="2145153"/>
            <a:ext cx="2908756" cy="238579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2D7859-B4BD-F6F5-E94A-F63F503049F0}"/>
              </a:ext>
            </a:extLst>
          </p:cNvPr>
          <p:cNvCxnSpPr>
            <a:cxnSpLocks/>
          </p:cNvCxnSpPr>
          <p:nvPr/>
        </p:nvCxnSpPr>
        <p:spPr>
          <a:xfrm flipV="1">
            <a:off x="7760505" y="1916947"/>
            <a:ext cx="0" cy="4168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6D14DC-550B-BE9A-EDD8-648867E5AC01}"/>
              </a:ext>
            </a:extLst>
          </p:cNvPr>
          <p:cNvCxnSpPr>
            <a:cxnSpLocks/>
          </p:cNvCxnSpPr>
          <p:nvPr/>
        </p:nvCxnSpPr>
        <p:spPr>
          <a:xfrm>
            <a:off x="7760505" y="6103906"/>
            <a:ext cx="385843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7EE233F-9FEF-65C0-A6EF-7F459F07A679}"/>
              </a:ext>
            </a:extLst>
          </p:cNvPr>
          <p:cNvSpPr txBox="1"/>
          <p:nvPr/>
        </p:nvSpPr>
        <p:spPr>
          <a:xfrm>
            <a:off x="11199649" y="6290053"/>
            <a:ext cx="838582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Safety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E108C-CF63-182C-4E03-81A0454964B2}"/>
              </a:ext>
            </a:extLst>
          </p:cNvPr>
          <p:cNvSpPr txBox="1"/>
          <p:nvPr/>
        </p:nvSpPr>
        <p:spPr>
          <a:xfrm>
            <a:off x="7947324" y="968093"/>
            <a:ext cx="3627444" cy="52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Hardware Languages</a:t>
            </a:r>
            <a:endParaRPr lang="en-BE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AE9938-DFC4-CCDA-A8E6-C182346921A8}"/>
              </a:ext>
            </a:extLst>
          </p:cNvPr>
          <p:cNvCxnSpPr/>
          <p:nvPr/>
        </p:nvCxnSpPr>
        <p:spPr>
          <a:xfrm>
            <a:off x="8710182" y="2145153"/>
            <a:ext cx="2908756" cy="238579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1EF06A1-F4DD-E841-AE0D-B2895C6AD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7649" y="2667769"/>
            <a:ext cx="676741" cy="6767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465887-3AA0-FA6D-2623-5E1571D2D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8622" y="2057114"/>
            <a:ext cx="676739" cy="6767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627743-CB5B-4377-2990-DFD9870B3F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7461" y="4507016"/>
            <a:ext cx="747114" cy="7471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AE59B0-0EE8-C10C-F261-24DE56376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6218" y="3897298"/>
            <a:ext cx="977301" cy="12983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A233B79-1AD9-EAD2-F1A0-880D0EF56C91}"/>
              </a:ext>
            </a:extLst>
          </p:cNvPr>
          <p:cNvSpPr txBox="1"/>
          <p:nvPr/>
        </p:nvSpPr>
        <p:spPr>
          <a:xfrm>
            <a:off x="6777196" y="1866728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Level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3231D7-1037-B033-953F-340D4BFF67A4}"/>
              </a:ext>
            </a:extLst>
          </p:cNvPr>
          <p:cNvSpPr txBox="1"/>
          <p:nvPr/>
        </p:nvSpPr>
        <p:spPr>
          <a:xfrm>
            <a:off x="9075950" y="3379121"/>
            <a:ext cx="1236139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TL-Verilog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7089B3F-5F41-702D-EFCD-0A9241A144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4366" y="4851971"/>
            <a:ext cx="838582" cy="7337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231CE41-7F4D-681C-1888-D385CAA2AB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3512" y="4671408"/>
            <a:ext cx="769023" cy="769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AC0CE-859F-5B0F-D261-5742070EC7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658" y="1909719"/>
            <a:ext cx="657816" cy="6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E97B-F60F-9EB0-A2EE-35123891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BCED-8052-C86A-C46C-7ADB06DF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43AAB-A6AE-FA5C-2936-06874E73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82" y="365125"/>
            <a:ext cx="869311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0B84-4533-A6B6-B500-CAB5BB22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sources of bugs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23DF-A144-62DB-DCD1-3FD8B7E9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Clock Domain Crossings</a:t>
            </a:r>
          </a:p>
          <a:p>
            <a:r>
              <a:rPr lang="en-GB" dirty="0"/>
              <a:t>Bad Timing Constraints</a:t>
            </a:r>
          </a:p>
          <a:p>
            <a:r>
              <a:rPr lang="en-GB" dirty="0"/>
              <a:t>FIFO Overruns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0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674D-B6A9-9DC0-E770-4A3598A2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0203-EF86-B808-0E68-C4F5B6315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Low-Level control</a:t>
            </a:r>
          </a:p>
          <a:p>
            <a:r>
              <a:rPr lang="en-GB" dirty="0"/>
              <a:t>Terseness</a:t>
            </a:r>
          </a:p>
          <a:p>
            <a:r>
              <a:rPr lang="en-GB" dirty="0"/>
              <a:t>Compile-Time Verification</a:t>
            </a:r>
          </a:p>
          <a:p>
            <a:r>
              <a:rPr lang="en-GB" dirty="0"/>
              <a:t>Common modifications should be easy</a:t>
            </a:r>
          </a:p>
          <a:p>
            <a:r>
              <a:rPr lang="en-GB" dirty="0"/>
              <a:t>Full Replacement of Verilog and VHDL in FPGA Space</a:t>
            </a:r>
          </a:p>
        </p:txBody>
      </p:sp>
    </p:spTree>
    <p:extLst>
      <p:ext uri="{BB962C8B-B14F-4D97-AF65-F5344CB8AC3E}">
        <p14:creationId xmlns:p14="http://schemas.microsoft.com/office/powerpoint/2010/main" val="1115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E8BE-7964-59A4-B5B3-2732811A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Non-Goals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E6E8-9095-BCC6-DFB1-3CAB0EC3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Optimization</a:t>
            </a:r>
            <a:endParaRPr lang="fr-BE" dirty="0"/>
          </a:p>
          <a:p>
            <a:r>
              <a:rPr lang="fr-BE" dirty="0"/>
              <a:t>Custom </a:t>
            </a:r>
            <a:r>
              <a:rPr lang="fr-BE" dirty="0" err="1"/>
              <a:t>Synthesis</a:t>
            </a:r>
            <a:endParaRPr lang="fr-BE" dirty="0"/>
          </a:p>
          <a:p>
            <a:r>
              <a:rPr lang="fr-BE" dirty="0"/>
              <a:t>BSP Replacement</a:t>
            </a:r>
          </a:p>
          <a:p>
            <a:r>
              <a:rPr lang="fr-BE" dirty="0"/>
              <a:t>High </a:t>
            </a:r>
            <a:r>
              <a:rPr lang="fr-BE" dirty="0" err="1"/>
              <a:t>Clock</a:t>
            </a:r>
            <a:r>
              <a:rPr lang="fr-BE" dirty="0"/>
              <a:t> Speed </a:t>
            </a:r>
            <a:r>
              <a:rPr lang="fr-BE" dirty="0" err="1"/>
              <a:t>Guarantees</a:t>
            </a:r>
            <a:endParaRPr lang="fr-BE" dirty="0"/>
          </a:p>
          <a:p>
            <a:r>
              <a:rPr lang="fr-BE" dirty="0"/>
              <a:t>Turing-Complete hardware </a:t>
            </a:r>
            <a:r>
              <a:rPr lang="fr-BE" dirty="0" err="1"/>
              <a:t>generation</a:t>
            </a:r>
            <a:endParaRPr lang="fr-BE" dirty="0"/>
          </a:p>
          <a:p>
            <a:r>
              <a:rPr lang="fr-BE" dirty="0"/>
              <a:t>ASIC </a:t>
            </a:r>
            <a:r>
              <a:rPr lang="fr-BE" dirty="0" err="1"/>
              <a:t>Synthesis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052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F7CA3-63BB-918E-4B15-5490FAD5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Initial </a:t>
            </a:r>
            <a:r>
              <a:rPr lang="fr-BE" dirty="0" err="1"/>
              <a:t>Ideas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0E5DE-4B9C-7471-5E8A-B07A8805F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120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3CB33-2DDD-CA29-D833-0970D009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Levels of State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EA044-0B3B-CFF3-CB4A-F305247D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Transient State (Pipeline Registers)</a:t>
            </a:r>
          </a:p>
          <a:p>
            <a:pPr lvl="1"/>
            <a:r>
              <a:rPr lang="en-GB" dirty="0"/>
              <a:t>No reset, no clock enable</a:t>
            </a:r>
          </a:p>
          <a:p>
            <a:r>
              <a:rPr lang="en-GB" dirty="0"/>
              <a:t>Intra-Stream State</a:t>
            </a:r>
          </a:p>
          <a:p>
            <a:pPr lvl="1"/>
            <a:r>
              <a:rPr lang="en-GB" dirty="0"/>
              <a:t>No reset, sometimes clock enable</a:t>
            </a:r>
          </a:p>
          <a:p>
            <a:r>
              <a:rPr lang="en-GB" dirty="0"/>
              <a:t>Global State</a:t>
            </a:r>
          </a:p>
          <a:p>
            <a:pPr lvl="1"/>
            <a:r>
              <a:rPr lang="en-GB" dirty="0"/>
              <a:t>Reset or initial conditions required. CE Required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3594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8565-D3BE-A8CA-5F6C-4C505D86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5679887" cy="933275"/>
          </a:xfrm>
        </p:spPr>
        <p:txBody>
          <a:bodyPr/>
          <a:lstStyle/>
          <a:p>
            <a:r>
              <a:rPr lang="en-GB" dirty="0"/>
              <a:t>Easy Pipelining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94BCA-00AD-29AA-E65D-DC929098D68E}"/>
              </a:ext>
            </a:extLst>
          </p:cNvPr>
          <p:cNvSpPr txBox="1"/>
          <p:nvPr/>
        </p:nvSpPr>
        <p:spPr>
          <a:xfrm>
            <a:off x="7696043" y="566678"/>
            <a:ext cx="3011646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module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multiply_add</a:t>
            </a:r>
            <a:r>
              <a:rPr lang="en-GB" dirty="0">
                <a:latin typeface="Consolas" panose="020B0609020204030204" pitchFamily="49" charset="0"/>
              </a:rPr>
              <a:t> : </a:t>
            </a:r>
          </a:p>
          <a:p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dirty="0">
                <a:latin typeface="Consolas" panose="020B0609020204030204" pitchFamily="49" charset="0"/>
              </a:rPr>
              <a:t>,</a:t>
            </a:r>
          </a:p>
          <a:p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  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GB" dirty="0">
                <a:latin typeface="Consolas" panose="020B0609020204030204" pitchFamily="49" charset="0"/>
              </a:rPr>
              <a:t>,</a:t>
            </a:r>
          </a:p>
          <a:p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  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latin typeface="Consolas" panose="020B0609020204030204" pitchFamily="49" charset="0"/>
              </a:rPr>
              <a:t>-&gt;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result</a:t>
            </a:r>
          </a:p>
          <a:p>
            <a:r>
              <a:rPr lang="en-GB" dirty="0">
                <a:latin typeface="Consolas" panose="020B0609020204030204" pitchFamily="49" charset="0"/>
              </a:rPr>
              <a:t>{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reg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tmp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GB" dirty="0">
                <a:latin typeface="Consolas" panose="020B0609020204030204" pitchFamily="49" charset="0"/>
              </a:rPr>
              <a:t> *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GB" dirty="0"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result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tmp</a:t>
            </a:r>
            <a:r>
              <a:rPr lang="en-GB" dirty="0">
                <a:latin typeface="Consolas" panose="020B0609020204030204" pitchFamily="49" charset="0"/>
              </a:rPr>
              <a:t> +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en-GB" dirty="0">
                <a:latin typeface="Consolas" panose="020B0609020204030204" pitchFamily="49" charset="0"/>
              </a:rPr>
              <a:t>;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}</a:t>
            </a:r>
            <a:endParaRPr lang="en-BE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4A1C8-B4F3-58F0-8562-79106D879ECC}"/>
              </a:ext>
            </a:extLst>
          </p:cNvPr>
          <p:cNvSpPr txBox="1"/>
          <p:nvPr/>
        </p:nvSpPr>
        <p:spPr>
          <a:xfrm>
            <a:off x="941236" y="1876541"/>
            <a:ext cx="4325923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effectLst/>
                <a:latin typeface="Consolas" panose="020B0609020204030204" pitchFamily="49" charset="0"/>
              </a:rPr>
              <a:t>multiply_add</a:t>
            </a:r>
            <a:r>
              <a:rPr lang="en-GB" b="0" dirty="0"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input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clk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,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result_D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reg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tmp_D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reg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c_D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always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@(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posedge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clk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tmp_D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c_D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assign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result_D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tmp_D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+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c_D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;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C073E-38A9-615F-8EE0-37B15A8B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7222"/>
            <a:ext cx="5372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9B115-0C8F-0EA5-D6E0-5F7EC324E52B}"/>
              </a:ext>
            </a:extLst>
          </p:cNvPr>
          <p:cNvSpPr txBox="1"/>
          <p:nvPr/>
        </p:nvSpPr>
        <p:spPr>
          <a:xfrm>
            <a:off x="743738" y="2119897"/>
            <a:ext cx="4633519" cy="3693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effectLst/>
                <a:latin typeface="Consolas" panose="020B0609020204030204" pitchFamily="49" charset="0"/>
              </a:rPr>
              <a:t>blur2(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input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clk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,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blurred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reg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always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@(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posedge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clk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  assign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blurred =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effectLst/>
                <a:latin typeface="Consolas" panose="020B0609020204030204" pitchFamily="49" charset="0"/>
              </a:rPr>
              <a:t> +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/ 2;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when is blurred valid?</a:t>
            </a:r>
            <a:endParaRPr lang="en-GB" b="0" dirty="0">
              <a:solidFill>
                <a:schemeClr val="bg1">
                  <a:lumMod val="6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C2A11-3A24-12C6-3595-7F994E24EAD7}"/>
              </a:ext>
            </a:extLst>
          </p:cNvPr>
          <p:cNvSpPr txBox="1"/>
          <p:nvPr/>
        </p:nvSpPr>
        <p:spPr>
          <a:xfrm>
            <a:off x="7127147" y="442736"/>
            <a:ext cx="4088934" cy="3693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Explicitly state when valid</a:t>
            </a:r>
            <a:endParaRPr lang="en-GB" dirty="0">
              <a:solidFill>
                <a:srgbClr val="CC3399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timeline </a:t>
            </a:r>
            <a:r>
              <a:rPr lang="en-GB" dirty="0">
                <a:latin typeface="Consolas" panose="020B0609020204030204" pitchFamily="49" charset="0"/>
              </a:rPr>
              <a:t>(v-&gt;/) .. (v-&gt;v)*</a:t>
            </a:r>
          </a:p>
          <a:p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module</a:t>
            </a:r>
            <a:r>
              <a:rPr lang="en-GB" dirty="0">
                <a:latin typeface="Consolas" panose="020B0609020204030204" pitchFamily="49" charset="0"/>
              </a:rPr>
              <a:t> blur2 : </a:t>
            </a:r>
          </a:p>
          <a:p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data </a:t>
            </a:r>
            <a:r>
              <a:rPr lang="en-GB" dirty="0">
                <a:latin typeface="Consolas" panose="020B0609020204030204" pitchFamily="49" charset="0"/>
              </a:rPr>
              <a:t>-&gt;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blurred</a:t>
            </a:r>
          </a:p>
          <a:p>
            <a:r>
              <a:rPr lang="en-GB" dirty="0">
                <a:latin typeface="Consolas" panose="020B0609020204030204" pitchFamily="49" charset="0"/>
              </a:rPr>
              <a:t>{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state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</a:p>
          <a:p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loop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blurred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latin typeface="Consolas" panose="020B0609020204030204" pitchFamily="49" charset="0"/>
              </a:rPr>
              <a:t> +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dirty="0">
                <a:latin typeface="Consolas" panose="020B0609020204030204" pitchFamily="49" charset="0"/>
              </a:rPr>
              <a:t> / 2;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data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    #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}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}</a:t>
            </a:r>
            <a:endParaRPr lang="en-BE" dirty="0">
              <a:latin typeface="Consolas" panose="020B06090202040302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5EEBF0-5EB4-8A41-C35A-F3AA4E8A3374}"/>
              </a:ext>
            </a:extLst>
          </p:cNvPr>
          <p:cNvSpPr txBox="1">
            <a:spLocks/>
          </p:cNvSpPr>
          <p:nvPr/>
        </p:nvSpPr>
        <p:spPr>
          <a:xfrm>
            <a:off x="1484311" y="685800"/>
            <a:ext cx="5679887" cy="9332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Stream Processing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E93BE-03BB-DAF7-5B63-222A8E26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65187"/>
            <a:ext cx="5582039" cy="20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528C-D247-31DB-9BF7-C46DEC23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Motivation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99B6E-93D5-45E7-04FE-9D6E1832B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60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35D5-C65E-F177-F782-7E581E8D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Multi-Cycle</a:t>
            </a:r>
            <a:r>
              <a:rPr lang="fr-BE" dirty="0"/>
              <a:t> </a:t>
            </a:r>
            <a:r>
              <a:rPr lang="fr-BE" dirty="0" err="1"/>
              <a:t>Protocols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E056-17D8-C083-90DA-CA5BD9D6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BE" dirty="0" err="1"/>
              <a:t>Some</a:t>
            </a:r>
            <a:r>
              <a:rPr lang="fr-BE" dirty="0"/>
              <a:t> data </a:t>
            </a:r>
            <a:r>
              <a:rPr lang="fr-BE" dirty="0" err="1"/>
              <a:t>streams</a:t>
            </a:r>
            <a:r>
              <a:rPr lang="fr-BE" dirty="0"/>
              <a:t> </a:t>
            </a:r>
            <a:r>
              <a:rPr lang="fr-BE" dirty="0" err="1"/>
              <a:t>require</a:t>
            </a:r>
            <a:r>
              <a:rPr lang="fr-BE" dirty="0"/>
              <a:t> multiple cycles</a:t>
            </a:r>
          </a:p>
          <a:p>
            <a:r>
              <a:rPr lang="fr-BE" dirty="0" err="1"/>
              <a:t>Define</a:t>
            </a:r>
            <a:r>
              <a:rPr lang="fr-BE" dirty="0"/>
              <a:t> </a:t>
            </a:r>
            <a:r>
              <a:rPr lang="fr-BE" dirty="0" err="1"/>
              <a:t>shape</a:t>
            </a:r>
            <a:r>
              <a:rPr lang="fr-BE" dirty="0"/>
              <a:t> and </a:t>
            </a:r>
            <a:r>
              <a:rPr lang="fr-BE" dirty="0" err="1"/>
              <a:t>validities</a:t>
            </a:r>
            <a:r>
              <a:rPr lang="fr-BE" dirty="0"/>
              <a:t> of </a:t>
            </a:r>
            <a:r>
              <a:rPr lang="fr-BE" dirty="0" err="1"/>
              <a:t>stream</a:t>
            </a:r>
            <a:endParaRPr lang="fr-BE" dirty="0"/>
          </a:p>
          <a:p>
            <a:r>
              <a:rPr lang="fr-BE" dirty="0"/>
              <a:t>Can type-check on </a:t>
            </a:r>
            <a:r>
              <a:rPr lang="fr-BE" dirty="0" err="1"/>
              <a:t>proper</a:t>
            </a:r>
            <a:r>
              <a:rPr lang="fr-BE" dirty="0"/>
              <a:t> use of </a:t>
            </a:r>
            <a:r>
              <a:rPr lang="fr-BE" dirty="0" err="1"/>
              <a:t>this</a:t>
            </a:r>
            <a:r>
              <a:rPr lang="fr-BE" dirty="0"/>
              <a:t> data </a:t>
            </a:r>
            <a:r>
              <a:rPr lang="fr-BE" dirty="0" err="1"/>
              <a:t>stream</a:t>
            </a:r>
            <a:r>
              <a:rPr lang="fr-BE" dirty="0"/>
              <a:t>!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1B827-0F3C-59D2-F98A-782780DD8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6" y="3371730"/>
            <a:ext cx="6668278" cy="33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2FCC-5E35-AD13-093B-106AA29A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 and Time combination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7117-D7C7-A09A-7224-16EBCE6C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AAD12-F927-845F-2824-C14E3FA5FC7C}"/>
              </a:ext>
            </a:extLst>
          </p:cNvPr>
          <p:cNvSpPr txBox="1"/>
          <p:nvPr/>
        </p:nvSpPr>
        <p:spPr>
          <a:xfrm>
            <a:off x="827714" y="1690688"/>
            <a:ext cx="4633519" cy="5078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effectLst/>
                <a:latin typeface="Consolas" panose="020B0609020204030204" pitchFamily="49" charset="0"/>
              </a:rPr>
              <a:t>multiply_</a:t>
            </a:r>
            <a:r>
              <a:rPr lang="en-GB" dirty="0" err="1">
                <a:latin typeface="Consolas" panose="020B0609020204030204" pitchFamily="49" charset="0"/>
              </a:rPr>
              <a:t>aggregate</a:t>
            </a:r>
            <a:r>
              <a:rPr lang="en-GB" b="0" dirty="0"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input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clk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,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,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done</a:t>
            </a:r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,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output reg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[31:0]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sum</a:t>
            </a:r>
            <a:r>
              <a:rPr lang="en-GB" dirty="0"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sumValid</a:t>
            </a:r>
            <a:endParaRPr lang="en-GB" b="0" dirty="0">
              <a:solidFill>
                <a:sysClr val="windowText" lastClr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always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@(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posedge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clk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GB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   if(start) {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    sum &lt;= 0;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   } else if(done) {</a:t>
            </a:r>
          </a:p>
          <a:p>
            <a:r>
              <a:rPr lang="en-GB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    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b="0" dirty="0">
                <a:solidFill>
                  <a:srgbClr val="CC3399"/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r>
              <a:rPr lang="en-GB" dirty="0">
                <a:solidFill>
                  <a:srgbClr val="CC3399"/>
                </a:solidFill>
                <a:latin typeface="Consolas" panose="020B0609020204030204" pitchFamily="49" charset="0"/>
              </a:rPr>
              <a:t>  assign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blurred = </a:t>
            </a:r>
            <a:r>
              <a:rPr lang="en-GB" b="0" dirty="0" err="1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effectLst/>
                <a:latin typeface="Consolas" panose="020B0609020204030204" pitchFamily="49" charset="0"/>
              </a:rPr>
              <a:t> + </a:t>
            </a:r>
            <a:r>
              <a:rPr lang="en-GB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 / 2;</a:t>
            </a:r>
            <a:endParaRPr lang="en-GB" b="0" dirty="0">
              <a:solidFill>
                <a:srgbClr val="CC3399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ysClr val="windowText" lastClr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727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0D3B-A78C-0896-0895-38CDA4E1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Stateful modules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95CA-E858-61A4-4CE6-BB5B737B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FIFOs</a:t>
            </a:r>
          </a:p>
          <a:p>
            <a:r>
              <a:rPr lang="en-GB" dirty="0"/>
              <a:t>Memory</a:t>
            </a:r>
          </a:p>
          <a:p>
            <a:r>
              <a:rPr lang="en-GB" dirty="0"/>
              <a:t>PID Controllers</a:t>
            </a:r>
          </a:p>
          <a:p>
            <a:endParaRPr lang="en-GB" dirty="0"/>
          </a:p>
          <a:p>
            <a:r>
              <a:rPr lang="en-GB" dirty="0"/>
              <a:t>Blob of State</a:t>
            </a:r>
          </a:p>
          <a:p>
            <a:r>
              <a:rPr lang="en-GB" dirty="0"/>
              <a:t>Interfaces are pipelined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45D79-3C5E-444E-B1E2-AB207C64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65" y="2438399"/>
            <a:ext cx="7168158" cy="32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6B8-4945-FF46-2C38-5CBC6484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Generators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01A9-275A-1887-895D-BB29ACD5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244964" cy="3124201"/>
          </a:xfrm>
        </p:spPr>
        <p:txBody>
          <a:bodyPr>
            <a:normAutofit fontScale="92500" lnSpcReduction="10000"/>
          </a:bodyPr>
          <a:lstStyle/>
          <a:p>
            <a:r>
              <a:rPr lang="fr-BE" dirty="0" err="1"/>
              <a:t>Dependency</a:t>
            </a:r>
            <a:r>
              <a:rPr lang="fr-BE" dirty="0"/>
              <a:t> Injection</a:t>
            </a:r>
          </a:p>
          <a:p>
            <a:r>
              <a:rPr lang="fr-BE" dirty="0"/>
              <a:t>Modules can have </a:t>
            </a:r>
            <a:r>
              <a:rPr lang="fr-BE" dirty="0" err="1"/>
              <a:t>generator</a:t>
            </a:r>
            <a:r>
              <a:rPr lang="fr-BE" dirty="0"/>
              <a:t> interface</a:t>
            </a:r>
            <a:br>
              <a:rPr lang="fr-BE" dirty="0"/>
            </a:br>
            <a:r>
              <a:rPr lang="fr-BE" dirty="0" err="1"/>
              <a:t>that</a:t>
            </a:r>
            <a:r>
              <a:rPr lang="fr-BE" dirty="0"/>
              <a:t> 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instantiated</a:t>
            </a:r>
            <a:r>
              <a:rPr lang="fr-BE" dirty="0"/>
              <a:t> multiple times. </a:t>
            </a:r>
          </a:p>
          <a:p>
            <a:r>
              <a:rPr lang="fr-BE" dirty="0"/>
              <a:t>Module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then</a:t>
            </a:r>
            <a:r>
              <a:rPr lang="fr-BE" dirty="0"/>
              <a:t> </a:t>
            </a:r>
            <a:r>
              <a:rPr lang="fr-BE" dirty="0" err="1"/>
              <a:t>actually</a:t>
            </a:r>
            <a:r>
              <a:rPr lang="fr-BE" dirty="0"/>
              <a:t> </a:t>
            </a:r>
            <a:r>
              <a:rPr lang="fr-BE" dirty="0" err="1"/>
              <a:t>instantiated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array</a:t>
            </a:r>
            <a:r>
              <a:rPr lang="fr-BE" dirty="0"/>
              <a:t> of all </a:t>
            </a:r>
            <a:r>
              <a:rPr lang="fr-BE" dirty="0" err="1"/>
              <a:t>generated</a:t>
            </a:r>
            <a:r>
              <a:rPr lang="fr-BE" dirty="0"/>
              <a:t> </a:t>
            </a:r>
            <a:r>
              <a:rPr lang="fr-BE" dirty="0" err="1"/>
              <a:t>instantiations</a:t>
            </a:r>
            <a:endParaRPr lang="fr-BE" dirty="0"/>
          </a:p>
          <a:p>
            <a:pPr lvl="1"/>
            <a:r>
              <a:rPr lang="fr-BE" dirty="0"/>
              <a:t>Main Memory Interface</a:t>
            </a:r>
          </a:p>
          <a:p>
            <a:pPr lvl="1"/>
            <a:r>
              <a:rPr lang="fr-BE" dirty="0" err="1"/>
              <a:t>Multi-Port</a:t>
            </a:r>
            <a:r>
              <a:rPr lang="fr-BE" dirty="0"/>
              <a:t> </a:t>
            </a:r>
            <a:r>
              <a:rPr lang="fr-BE" dirty="0" err="1"/>
              <a:t>BRAMs</a:t>
            </a:r>
            <a:endParaRPr lang="fr-BE" dirty="0"/>
          </a:p>
          <a:p>
            <a:pPr lvl="1"/>
            <a:r>
              <a:rPr lang="fr-BE" dirty="0" err="1"/>
              <a:t>Externally</a:t>
            </a:r>
            <a:r>
              <a:rPr lang="fr-BE" dirty="0"/>
              <a:t> </a:t>
            </a:r>
            <a:r>
              <a:rPr lang="fr-BE" dirty="0" err="1"/>
              <a:t>Injecting</a:t>
            </a:r>
            <a:r>
              <a:rPr lang="fr-BE" dirty="0"/>
              <a:t> ECC Checks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A7944-33C8-6B16-66F5-D64CD0D3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51" y="1658671"/>
            <a:ext cx="5499063" cy="41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2B47-EFE8-208C-A92F-C3C33F69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Static</a:t>
            </a:r>
            <a:r>
              <a:rPr lang="fr-BE" dirty="0"/>
              <a:t> </a:t>
            </a:r>
            <a:r>
              <a:rPr lang="fr-BE" dirty="0" err="1"/>
              <a:t>Analysis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658F-D5B0-96CE-9AE4-397C7E96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Integers</a:t>
            </a:r>
            <a:r>
              <a:rPr lang="fr-BE" dirty="0"/>
              <a:t> have </a:t>
            </a:r>
            <a:r>
              <a:rPr lang="fr-BE" dirty="0" err="1"/>
              <a:t>bounds</a:t>
            </a:r>
            <a:endParaRPr lang="fr-BE" dirty="0"/>
          </a:p>
          <a:p>
            <a:pPr lvl="1"/>
            <a:r>
              <a:rPr lang="fr-BE" dirty="0" err="1"/>
              <a:t>Tracked</a:t>
            </a:r>
            <a:r>
              <a:rPr lang="fr-BE" dirty="0"/>
              <a:t> and </a:t>
            </a:r>
            <a:r>
              <a:rPr lang="fr-BE" dirty="0" err="1"/>
              <a:t>checked</a:t>
            </a:r>
            <a:r>
              <a:rPr lang="fr-BE" dirty="0"/>
              <a:t> on </a:t>
            </a:r>
            <a:r>
              <a:rPr lang="fr-BE" dirty="0" err="1"/>
              <a:t>every</a:t>
            </a:r>
            <a:r>
              <a:rPr lang="fr-BE" dirty="0"/>
              <a:t> </a:t>
            </a:r>
            <a:r>
              <a:rPr lang="fr-BE" dirty="0" err="1"/>
              <a:t>connection</a:t>
            </a:r>
            <a:endParaRPr lang="fr-BE" dirty="0"/>
          </a:p>
          <a:p>
            <a:pPr lvl="1"/>
            <a:r>
              <a:rPr lang="fr-BE" dirty="0"/>
              <a:t>For memory </a:t>
            </a:r>
            <a:r>
              <a:rPr lang="fr-BE" dirty="0" err="1"/>
              <a:t>address</a:t>
            </a:r>
            <a:r>
              <a:rPr lang="fr-BE" dirty="0"/>
              <a:t> or </a:t>
            </a:r>
            <a:r>
              <a:rPr lang="fr-BE" dirty="0" err="1"/>
              <a:t>packet</a:t>
            </a:r>
            <a:r>
              <a:rPr lang="fr-BE" dirty="0"/>
              <a:t> </a:t>
            </a:r>
            <a:r>
              <a:rPr lang="fr-BE" dirty="0" err="1"/>
              <a:t>indexing</a:t>
            </a:r>
            <a:endParaRPr lang="fr-BE" dirty="0"/>
          </a:p>
          <a:p>
            <a:pPr lvl="1"/>
            <a:r>
              <a:rPr lang="fr-BE" dirty="0"/>
              <a:t>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inferred</a:t>
            </a:r>
            <a:r>
              <a:rPr lang="fr-BE" dirty="0"/>
              <a:t> </a:t>
            </a:r>
            <a:r>
              <a:rPr lang="fr-BE" dirty="0" err="1"/>
              <a:t>most</a:t>
            </a:r>
            <a:r>
              <a:rPr lang="fr-BE" dirty="0"/>
              <a:t> of the time</a:t>
            </a:r>
          </a:p>
          <a:p>
            <a:r>
              <a:rPr lang="fr-BE" dirty="0"/>
              <a:t>Boolean information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tracked</a:t>
            </a:r>
            <a:r>
              <a:rPr lang="fr-BE" dirty="0"/>
              <a:t> </a:t>
            </a:r>
            <a:r>
              <a:rPr lang="fr-BE" dirty="0" err="1"/>
              <a:t>across</a:t>
            </a:r>
            <a:r>
              <a:rPr lang="fr-BE" dirty="0"/>
              <a:t> if conditions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368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2499-FCA3-4CA8-33BD-FB55C82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Rhythms for Clock Domain Crossings</a:t>
            </a:r>
            <a:endParaRPr lang="en-B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B80966-08D2-71DA-7EA1-B16B8BC6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11" y="2062066"/>
            <a:ext cx="7155978" cy="4512906"/>
          </a:xfrm>
        </p:spPr>
      </p:pic>
    </p:spTree>
    <p:extLst>
      <p:ext uri="{BB962C8B-B14F-4D97-AF65-F5344CB8AC3E}">
        <p14:creationId xmlns:p14="http://schemas.microsoft.com/office/powerpoint/2010/main" val="3796859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734F-C686-7DDD-7FBA-AF8EBEF2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Nifty consequences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1673-36AE-9774-A8AC-457D9E71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 FIFO sizing</a:t>
            </a:r>
          </a:p>
          <a:p>
            <a:r>
              <a:rPr lang="en-GB" dirty="0"/>
              <a:t>Automate reset generation</a:t>
            </a:r>
          </a:p>
          <a:p>
            <a:r>
              <a:rPr lang="en-GB" dirty="0"/>
              <a:t>Integer min-max sizing instead of bit-widths</a:t>
            </a:r>
          </a:p>
          <a:p>
            <a:r>
              <a:rPr lang="en-GB" dirty="0"/>
              <a:t>Generated hardware can make extensive use of “Don’t care”</a:t>
            </a:r>
          </a:p>
          <a:p>
            <a:pPr lvl="1"/>
            <a:r>
              <a:rPr lang="en-GB" dirty="0"/>
              <a:t>Aids in Simulation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7617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8DE4-24A0-8C68-8AC0-A70A6392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Questions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6FEBC-2931-0E76-BBD6-72C94B20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201" y="1996751"/>
            <a:ext cx="5952931" cy="447869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Safety for stream ordering?</a:t>
            </a:r>
          </a:p>
          <a:p>
            <a:r>
              <a:rPr lang="en-GB" dirty="0"/>
              <a:t>State Invalidation?</a:t>
            </a:r>
          </a:p>
          <a:p>
            <a:r>
              <a:rPr lang="en-GB" dirty="0"/>
              <a:t>How extensive should protocol specs be?</a:t>
            </a:r>
          </a:p>
          <a:p>
            <a:r>
              <a:rPr lang="en-GB" dirty="0"/>
              <a:t>(Semi-) Constants?</a:t>
            </a:r>
          </a:p>
          <a:p>
            <a:r>
              <a:rPr lang="en-GB" dirty="0"/>
              <a:t>“Compute Phases”?</a:t>
            </a:r>
          </a:p>
          <a:p>
            <a:r>
              <a:rPr lang="en-GB" dirty="0"/>
              <a:t>Generating timing constraints?</a:t>
            </a:r>
          </a:p>
          <a:p>
            <a:r>
              <a:rPr lang="en-GB" dirty="0"/>
              <a:t>Generic vs Concrete conflict</a:t>
            </a:r>
          </a:p>
          <a:p>
            <a:r>
              <a:rPr lang="en-GB" dirty="0"/>
              <a:t>Modules requiring unpredictable input stalls?</a:t>
            </a:r>
          </a:p>
          <a:p>
            <a:r>
              <a:rPr lang="en-GB" dirty="0"/>
              <a:t>Resource saving on long register chains?</a:t>
            </a:r>
          </a:p>
          <a:p>
            <a:r>
              <a:rPr lang="en-GB" dirty="0"/>
              <a:t>Project Scope? </a:t>
            </a:r>
          </a:p>
          <a:p>
            <a:r>
              <a:rPr lang="en-GB" dirty="0"/>
              <a:t>Host to FPGA Comms?</a:t>
            </a:r>
          </a:p>
        </p:txBody>
      </p:sp>
    </p:spTree>
    <p:extLst>
      <p:ext uri="{BB962C8B-B14F-4D97-AF65-F5344CB8AC3E}">
        <p14:creationId xmlns:p14="http://schemas.microsoft.com/office/powerpoint/2010/main" val="6974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26A6DCF-7BF8-4C77-9F70-C33BEFCAD96A}"/>
              </a:ext>
            </a:extLst>
          </p:cNvPr>
          <p:cNvGrpSpPr/>
          <p:nvPr/>
        </p:nvGrpSpPr>
        <p:grpSpPr>
          <a:xfrm>
            <a:off x="2878735" y="814913"/>
            <a:ext cx="6434529" cy="5228174"/>
            <a:chOff x="2878735" y="814913"/>
            <a:chExt cx="6434529" cy="52281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2D2643-808D-B860-65F2-74FA6A7A89A3}"/>
                </a:ext>
              </a:extLst>
            </p:cNvPr>
            <p:cNvSpPr/>
            <p:nvPr/>
          </p:nvSpPr>
          <p:spPr>
            <a:xfrm>
              <a:off x="2878735" y="814913"/>
              <a:ext cx="6434529" cy="522817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951DAF-92A4-9BD6-8616-2132AB0C405A}"/>
                </a:ext>
              </a:extLst>
            </p:cNvPr>
            <p:cNvSpPr txBox="1"/>
            <p:nvPr/>
          </p:nvSpPr>
          <p:spPr>
            <a:xfrm>
              <a:off x="7935985" y="2509051"/>
              <a:ext cx="12987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Physical</a:t>
              </a:r>
            </a:p>
            <a:p>
              <a:pPr algn="ctr"/>
              <a:r>
                <a:rPr lang="fr-BE" dirty="0"/>
                <a:t>Hardware</a:t>
              </a:r>
            </a:p>
            <a:p>
              <a:pPr algn="ctr"/>
              <a:r>
                <a:rPr lang="fr-BE" dirty="0"/>
                <a:t>(incl. </a:t>
              </a:r>
              <a:r>
                <a:rPr lang="fr-BE" dirty="0" err="1"/>
                <a:t>async</a:t>
              </a:r>
              <a:r>
                <a:rPr lang="fr-BE" dirty="0"/>
                <a:t>)</a:t>
              </a:r>
            </a:p>
            <a:p>
              <a:pPr algn="ctr"/>
              <a:r>
                <a:rPr lang="fr-BE" dirty="0"/>
                <a:t>(</a:t>
              </a:r>
              <a:r>
                <a:rPr lang="fr-BE" dirty="0" err="1"/>
                <a:t>ASICs</a:t>
              </a:r>
              <a:r>
                <a:rPr lang="fr-BE" dirty="0"/>
                <a:t>)</a:t>
              </a:r>
              <a:endParaRPr lang="en-BE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7CDA27-9BB7-158A-68C3-116CC157A193}"/>
              </a:ext>
            </a:extLst>
          </p:cNvPr>
          <p:cNvGrpSpPr/>
          <p:nvPr/>
        </p:nvGrpSpPr>
        <p:grpSpPr>
          <a:xfrm>
            <a:off x="3221813" y="1149292"/>
            <a:ext cx="4714172" cy="4571547"/>
            <a:chOff x="3221813" y="1149292"/>
            <a:chExt cx="4714172" cy="45715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1A48D0-6E23-FB35-F76C-ECDEB0242055}"/>
                </a:ext>
              </a:extLst>
            </p:cNvPr>
            <p:cNvSpPr/>
            <p:nvPr/>
          </p:nvSpPr>
          <p:spPr>
            <a:xfrm>
              <a:off x="3221813" y="1149292"/>
              <a:ext cx="4714172" cy="4571547"/>
            </a:xfrm>
            <a:prstGeom prst="ellipse">
              <a:avLst/>
            </a:prstGeom>
            <a:solidFill>
              <a:srgbClr val="FFFBE1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C1B2B2-6EFF-9620-B1C0-B457F580CE5F}"/>
                </a:ext>
              </a:extLst>
            </p:cNvPr>
            <p:cNvSpPr txBox="1"/>
            <p:nvPr/>
          </p:nvSpPr>
          <p:spPr>
            <a:xfrm>
              <a:off x="5578899" y="1421697"/>
              <a:ext cx="1426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err="1"/>
                <a:t>Synchronous</a:t>
              </a:r>
              <a:endParaRPr lang="fr-BE" dirty="0"/>
            </a:p>
            <a:p>
              <a:pPr algn="ctr"/>
              <a:r>
                <a:rPr lang="fr-BE" dirty="0" err="1"/>
                <a:t>Logics</a:t>
              </a:r>
              <a:endParaRPr lang="en-BE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74E90D-448D-B656-439F-514C1E363E84}"/>
              </a:ext>
            </a:extLst>
          </p:cNvPr>
          <p:cNvGrpSpPr/>
          <p:nvPr/>
        </p:nvGrpSpPr>
        <p:grpSpPr>
          <a:xfrm>
            <a:off x="3533604" y="1895911"/>
            <a:ext cx="3722873" cy="3675323"/>
            <a:chOff x="3533604" y="1895911"/>
            <a:chExt cx="3722873" cy="367532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8070FA-6C3B-657B-B1E3-6D8E3D1A3A5E}"/>
                </a:ext>
              </a:extLst>
            </p:cNvPr>
            <p:cNvSpPr/>
            <p:nvPr/>
          </p:nvSpPr>
          <p:spPr>
            <a:xfrm>
              <a:off x="3533604" y="1895911"/>
              <a:ext cx="3722873" cy="3675323"/>
            </a:xfrm>
            <a:prstGeom prst="ellipse">
              <a:avLst/>
            </a:prstGeom>
            <a:solidFill>
              <a:srgbClr val="EDF7FD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9B1E5-0434-27AB-D22F-071F8F47B6BA}"/>
                </a:ext>
              </a:extLst>
            </p:cNvPr>
            <p:cNvSpPr txBox="1"/>
            <p:nvPr/>
          </p:nvSpPr>
          <p:spPr>
            <a:xfrm>
              <a:off x="5532537" y="2240145"/>
              <a:ext cx="1126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err="1"/>
                <a:t>FlipFlop</a:t>
              </a:r>
              <a:endParaRPr lang="fr-BE" dirty="0"/>
            </a:p>
            <a:p>
              <a:pPr algn="ctr"/>
              <a:r>
                <a:rPr lang="fr-BE" dirty="0" err="1"/>
                <a:t>Based</a:t>
              </a:r>
              <a:endParaRPr lang="fr-BE" dirty="0"/>
            </a:p>
            <a:p>
              <a:pPr algn="ctr"/>
              <a:r>
                <a:rPr lang="fr-BE" dirty="0"/>
                <a:t>(FPGA)</a:t>
              </a:r>
              <a:endParaRPr lang="en-B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A8E6C3-F61A-9569-269D-CDC754A2AD12}"/>
              </a:ext>
            </a:extLst>
          </p:cNvPr>
          <p:cNvGrpSpPr/>
          <p:nvPr/>
        </p:nvGrpSpPr>
        <p:grpSpPr>
          <a:xfrm>
            <a:off x="4086458" y="3633095"/>
            <a:ext cx="1852128" cy="1611632"/>
            <a:chOff x="4111625" y="3428999"/>
            <a:chExt cx="1852128" cy="16116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321077-2EE9-9B2F-8000-98CEA14DBCB8}"/>
                </a:ext>
              </a:extLst>
            </p:cNvPr>
            <p:cNvSpPr/>
            <p:nvPr/>
          </p:nvSpPr>
          <p:spPr>
            <a:xfrm>
              <a:off x="4111625" y="3428999"/>
              <a:ext cx="1852128" cy="16116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5DC9A1-75C9-3C9D-EFF6-B402E5EA6A37}"/>
                </a:ext>
              </a:extLst>
            </p:cNvPr>
            <p:cNvSpPr txBox="1"/>
            <p:nvPr/>
          </p:nvSpPr>
          <p:spPr>
            <a:xfrm>
              <a:off x="4111625" y="3947032"/>
              <a:ext cx="18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err="1"/>
                <a:t>Imperative</a:t>
              </a:r>
              <a:r>
                <a:rPr lang="fr-BE" dirty="0"/>
                <a:t>/HLS</a:t>
              </a:r>
            </a:p>
            <a:p>
              <a:pPr algn="ctr"/>
              <a:r>
                <a:rPr lang="fr-BE" dirty="0" err="1"/>
                <a:t>Representible</a:t>
              </a:r>
              <a:endParaRPr lang="en-BE" dirty="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FDC834-3EBF-1C32-9C8F-8679112E36D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412770" y="969485"/>
            <a:ext cx="1733605" cy="735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68EB87-615A-80BB-DC47-6D4B193D4354}"/>
              </a:ext>
            </a:extLst>
          </p:cNvPr>
          <p:cNvSpPr txBox="1"/>
          <p:nvPr/>
        </p:nvSpPr>
        <p:spPr>
          <a:xfrm>
            <a:off x="9146375" y="507820"/>
            <a:ext cx="858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/>
              <a:t>Verilog</a:t>
            </a:r>
            <a:endParaRPr lang="fr-BE" dirty="0"/>
          </a:p>
          <a:p>
            <a:pPr algn="ctr"/>
            <a:r>
              <a:rPr lang="fr-BE" dirty="0"/>
              <a:t>VHDL</a:t>
            </a:r>
          </a:p>
          <a:p>
            <a:pPr algn="ctr"/>
            <a:r>
              <a:rPr lang="fr-BE" dirty="0"/>
              <a:t>Target</a:t>
            </a:r>
            <a:endParaRPr lang="en-B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0429C4-971C-B49E-29C5-8E75833AB2E6}"/>
              </a:ext>
            </a:extLst>
          </p:cNvPr>
          <p:cNvCxnSpPr>
            <a:cxnSpLocks/>
          </p:cNvCxnSpPr>
          <p:nvPr/>
        </p:nvCxnSpPr>
        <p:spPr>
          <a:xfrm>
            <a:off x="3636630" y="1149292"/>
            <a:ext cx="751038" cy="8498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182D8-97CC-1219-4767-C79D79C74697}"/>
              </a:ext>
            </a:extLst>
          </p:cNvPr>
          <p:cNvSpPr txBox="1"/>
          <p:nvPr/>
        </p:nvSpPr>
        <p:spPr>
          <a:xfrm>
            <a:off x="2805312" y="498367"/>
            <a:ext cx="80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/>
              <a:t>SUS</a:t>
            </a:r>
          </a:p>
          <a:p>
            <a:pPr algn="ctr"/>
            <a:r>
              <a:rPr lang="fr-BE" dirty="0"/>
              <a:t>Target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465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6304C1-E04A-FBA2-13B6-84DE9D6C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HLS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890190-56E5-880F-1602-CAD5C5F15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1438" y="2666999"/>
            <a:ext cx="4093366" cy="312420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r-BE" sz="3600" dirty="0" err="1"/>
              <a:t>Advantages</a:t>
            </a:r>
            <a:endParaRPr lang="fr-BE" sz="3600" dirty="0"/>
          </a:p>
          <a:p>
            <a:r>
              <a:rPr lang="fr-BE" sz="2400" dirty="0"/>
              <a:t>Fast to </a:t>
            </a:r>
            <a:r>
              <a:rPr lang="fr-BE" sz="2400" dirty="0" err="1"/>
              <a:t>Develop</a:t>
            </a:r>
            <a:endParaRPr lang="fr-BE" sz="2400" dirty="0"/>
          </a:p>
          <a:p>
            <a:r>
              <a:rPr lang="fr-BE" sz="2400" dirty="0"/>
              <a:t>CPU Simulation </a:t>
            </a:r>
            <a:r>
              <a:rPr lang="fr-BE" sz="2400" dirty="0" err="1"/>
              <a:t>Easy</a:t>
            </a:r>
            <a:endParaRPr lang="fr-BE" sz="2400" dirty="0"/>
          </a:p>
          <a:p>
            <a:r>
              <a:rPr lang="fr-BE" sz="2400" dirty="0" err="1"/>
              <a:t>Shallow-ish</a:t>
            </a:r>
            <a:r>
              <a:rPr lang="fr-BE" sz="2400" dirty="0"/>
              <a:t> Learning </a:t>
            </a:r>
            <a:r>
              <a:rPr lang="fr-BE" sz="2400" dirty="0" err="1"/>
              <a:t>Curve</a:t>
            </a:r>
            <a:endParaRPr lang="fr-BE" sz="2400" dirty="0"/>
          </a:p>
          <a:p>
            <a:endParaRPr lang="fr-BE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E19F41-8039-6E89-BBA9-C5272C540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367" y="2667000"/>
            <a:ext cx="5482666" cy="31242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r-BE" sz="3600" dirty="0" err="1"/>
              <a:t>Disadvantages</a:t>
            </a:r>
            <a:endParaRPr lang="fr-BE" sz="3600" dirty="0"/>
          </a:p>
          <a:p>
            <a:r>
              <a:rPr lang="fr-BE" sz="2400" dirty="0"/>
              <a:t>No 1-to-1 </a:t>
            </a:r>
            <a:r>
              <a:rPr lang="fr-BE" sz="2400" dirty="0" err="1"/>
              <a:t>Text</a:t>
            </a:r>
            <a:r>
              <a:rPr lang="fr-BE" sz="2400" dirty="0"/>
              <a:t> to HW mapping</a:t>
            </a:r>
          </a:p>
          <a:p>
            <a:pPr lvl="1"/>
            <a:r>
              <a:rPr lang="fr-BE" sz="2000" dirty="0"/>
              <a:t>Hardware != </a:t>
            </a:r>
            <a:r>
              <a:rPr lang="fr-BE" sz="2000" dirty="0" err="1"/>
              <a:t>Imperative</a:t>
            </a:r>
            <a:endParaRPr lang="fr-BE" sz="2000" dirty="0"/>
          </a:p>
          <a:p>
            <a:r>
              <a:rPr lang="fr-BE" sz="2400" dirty="0" err="1"/>
              <a:t>Many</a:t>
            </a:r>
            <a:r>
              <a:rPr lang="fr-BE" sz="2400" dirty="0"/>
              <a:t> HW not </a:t>
            </a:r>
            <a:r>
              <a:rPr lang="fr-BE" sz="2400" dirty="0" err="1"/>
              <a:t>representible</a:t>
            </a:r>
            <a:endParaRPr lang="fr-BE" sz="2400" dirty="0"/>
          </a:p>
          <a:p>
            <a:r>
              <a:rPr lang="fr-BE" sz="2400" dirty="0"/>
              <a:t>Intel &amp; </a:t>
            </a:r>
            <a:r>
              <a:rPr lang="fr-BE" sz="2400" dirty="0" err="1"/>
              <a:t>Xilinx</a:t>
            </a:r>
            <a:r>
              <a:rPr lang="fr-BE" sz="2400" dirty="0"/>
              <a:t> </a:t>
            </a:r>
            <a:r>
              <a:rPr lang="fr-BE" sz="2400" dirty="0" err="1"/>
              <a:t>Proprietary</a:t>
            </a:r>
            <a:r>
              <a:rPr lang="fr-BE" sz="2400" dirty="0"/>
              <a:t> Monopoly</a:t>
            </a:r>
            <a:endParaRPr lang="fr-BE" sz="2400" i="1" dirty="0"/>
          </a:p>
          <a:p>
            <a:r>
              <a:rPr lang="fr-BE" sz="2400" i="1" dirty="0" err="1"/>
              <a:t>Require</a:t>
            </a:r>
            <a:r>
              <a:rPr lang="fr-BE" sz="2400" dirty="0"/>
              <a:t> compiler </a:t>
            </a:r>
            <a:r>
              <a:rPr lang="fr-BE" sz="2400" dirty="0" err="1"/>
              <a:t>optimization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274771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DBB4-9996-B6AB-19BA-146D8F8A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HLS?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2ED3-C12F-DACF-5F10-82EC1486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Hardware != Imperative</a:t>
            </a:r>
          </a:p>
          <a:p>
            <a:r>
              <a:rPr lang="en-GB" dirty="0">
                <a:sym typeface="Wingdings" panose="05000000000000000000" pitchFamily="2" charset="2"/>
              </a:rPr>
              <a:t>Fiddly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Rely on compiler optimization for decent hardware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Why is my pipeline only having 50% throughput?</a:t>
            </a:r>
          </a:p>
          <a:p>
            <a:r>
              <a:rPr lang="en-GB" dirty="0">
                <a:sym typeface="Wingdings" panose="05000000000000000000" pitchFamily="2" charset="2"/>
              </a:rPr>
              <a:t>Cannot express exact timing requirements</a:t>
            </a:r>
          </a:p>
          <a:p>
            <a:r>
              <a:rPr lang="en-GB" dirty="0">
                <a:sym typeface="Wingdings" panose="05000000000000000000" pitchFamily="2" charset="2"/>
              </a:rPr>
              <a:t>Intel &amp; Xilinx proprietary monopolies. </a:t>
            </a:r>
          </a:p>
        </p:txBody>
      </p:sp>
    </p:spTree>
    <p:extLst>
      <p:ext uri="{BB962C8B-B14F-4D97-AF65-F5344CB8AC3E}">
        <p14:creationId xmlns:p14="http://schemas.microsoft.com/office/powerpoint/2010/main" val="251467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87BD-6AD9-306E-2BD3-9DB53629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i="1" dirty="0" err="1"/>
              <a:t>Require</a:t>
            </a:r>
            <a:r>
              <a:rPr lang="fr-BE" i="1" dirty="0"/>
              <a:t> </a:t>
            </a:r>
            <a:r>
              <a:rPr lang="fr-BE" dirty="0"/>
              <a:t>Compiler </a:t>
            </a:r>
            <a:r>
              <a:rPr lang="fr-BE" dirty="0" err="1"/>
              <a:t>Optimization</a:t>
            </a:r>
            <a:endParaRPr lang="en-BE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71DB-8B44-42D8-039A-743FFE9B7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/>
              <a:t>Naive</a:t>
            </a:r>
            <a:r>
              <a:rPr lang="fr-BE" dirty="0"/>
              <a:t> HW </a:t>
            </a:r>
            <a:r>
              <a:rPr lang="fr-BE" dirty="0" err="1"/>
              <a:t>synthesis</a:t>
            </a:r>
            <a:r>
              <a:rPr lang="fr-BE" dirty="0"/>
              <a:t> </a:t>
            </a:r>
            <a:r>
              <a:rPr lang="fr-BE" dirty="0" err="1"/>
              <a:t>would</a:t>
            </a:r>
            <a:r>
              <a:rPr lang="fr-BE" dirty="0"/>
              <a:t> have </a:t>
            </a:r>
            <a:r>
              <a:rPr lang="fr-BE" i="1" dirty="0"/>
              <a:t>terrible</a:t>
            </a:r>
            <a:r>
              <a:rPr lang="fr-BE" dirty="0"/>
              <a:t> performance</a:t>
            </a:r>
          </a:p>
          <a:p>
            <a:r>
              <a:rPr lang="fr-BE" dirty="0" err="1"/>
              <a:t>Fiddle</a:t>
            </a:r>
            <a:r>
              <a:rPr lang="fr-BE" dirty="0"/>
              <a:t> to </a:t>
            </a:r>
            <a:r>
              <a:rPr lang="fr-BE" dirty="0" err="1"/>
              <a:t>make</a:t>
            </a:r>
            <a:r>
              <a:rPr lang="fr-BE" dirty="0"/>
              <a:t> the compiler do The Right </a:t>
            </a:r>
            <a:r>
              <a:rPr lang="fr-BE" dirty="0" err="1"/>
              <a:t>Thing</a:t>
            </a:r>
            <a:r>
              <a:rPr lang="fr-BE" dirty="0"/>
              <a:t>™</a:t>
            </a:r>
          </a:p>
          <a:p>
            <a:r>
              <a:rPr lang="fr-BE" dirty="0"/>
              <a:t>Compiler diagnostics </a:t>
            </a:r>
            <a:r>
              <a:rPr lang="fr-BE" dirty="0" err="1"/>
              <a:t>aren’t</a:t>
            </a:r>
            <a:r>
              <a:rPr lang="fr-BE" dirty="0"/>
              <a:t> </a:t>
            </a:r>
            <a:r>
              <a:rPr lang="fr-BE" dirty="0" err="1"/>
              <a:t>directly</a:t>
            </a:r>
            <a:r>
              <a:rPr lang="fr-BE" dirty="0"/>
              <a:t> applicable to program </a:t>
            </a:r>
            <a:r>
              <a:rPr lang="fr-BE" dirty="0" err="1"/>
              <a:t>text</a:t>
            </a:r>
            <a:endParaRPr lang="fr-BE" dirty="0"/>
          </a:p>
          <a:p>
            <a:pPr lvl="1"/>
            <a:r>
              <a:rPr lang="fr-BE" dirty="0"/>
              <a:t>« How do I </a:t>
            </a:r>
            <a:r>
              <a:rPr lang="fr-BE" dirty="0" err="1"/>
              <a:t>make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component </a:t>
            </a:r>
            <a:r>
              <a:rPr lang="fr-BE" dirty="0" err="1"/>
              <a:t>synthesize</a:t>
            </a:r>
            <a:r>
              <a:rPr lang="fr-BE" dirty="0"/>
              <a:t> </a:t>
            </a:r>
            <a:r>
              <a:rPr lang="fr-BE" dirty="0" err="1"/>
              <a:t>correctly</a:t>
            </a:r>
            <a:r>
              <a:rPr lang="fr-BE" dirty="0"/>
              <a:t>? »</a:t>
            </a:r>
            <a:endParaRPr lang="en-BE" dirty="0"/>
          </a:p>
          <a:p>
            <a:pPr lvl="1"/>
            <a:r>
              <a:rPr lang="fr-BE" dirty="0"/>
              <a:t>« </a:t>
            </a:r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clock</a:t>
            </a:r>
            <a:r>
              <a:rPr lang="fr-BE" dirty="0"/>
              <a:t> </a:t>
            </a:r>
            <a:r>
              <a:rPr lang="fr-BE" dirty="0" err="1"/>
              <a:t>frequency</a:t>
            </a:r>
            <a:r>
              <a:rPr lang="fr-BE" dirty="0"/>
              <a:t> </a:t>
            </a:r>
            <a:r>
              <a:rPr lang="fr-BE" dirty="0" err="1"/>
              <a:t>so</a:t>
            </a:r>
            <a:r>
              <a:rPr lang="fr-BE" dirty="0"/>
              <a:t> slow? »</a:t>
            </a:r>
            <a:endParaRPr lang="en-BE" dirty="0"/>
          </a:p>
          <a:p>
            <a:pPr lvl="1"/>
            <a:r>
              <a:rPr lang="fr-BE" dirty="0"/>
              <a:t>« </a:t>
            </a:r>
            <a:r>
              <a:rPr lang="en-GB" dirty="0">
                <a:sym typeface="Wingdings" panose="05000000000000000000" pitchFamily="2" charset="2"/>
              </a:rPr>
              <a:t>Why do I only have 50% HBM throughput?</a:t>
            </a:r>
            <a:r>
              <a:rPr lang="fr-BE" dirty="0"/>
              <a:t> »</a:t>
            </a:r>
          </a:p>
          <a:p>
            <a:pPr lvl="1"/>
            <a:r>
              <a:rPr lang="fr-BE" dirty="0"/>
              <a:t>« </a:t>
            </a:r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am</a:t>
            </a:r>
            <a:r>
              <a:rPr lang="fr-BE" dirty="0"/>
              <a:t> I </a:t>
            </a:r>
            <a:r>
              <a:rPr lang="fr-BE" dirty="0" err="1"/>
              <a:t>getting</a:t>
            </a:r>
            <a:r>
              <a:rPr lang="fr-BE" dirty="0"/>
              <a:t> </a:t>
            </a:r>
            <a:r>
              <a:rPr lang="fr-BE" dirty="0" err="1"/>
              <a:t>such</a:t>
            </a:r>
            <a:r>
              <a:rPr lang="fr-BE" dirty="0"/>
              <a:t> </a:t>
            </a:r>
            <a:r>
              <a:rPr lang="fr-BE" dirty="0" err="1"/>
              <a:t>routing</a:t>
            </a:r>
            <a:r>
              <a:rPr lang="fr-BE" dirty="0"/>
              <a:t> congestion? »</a:t>
            </a:r>
          </a:p>
        </p:txBody>
      </p:sp>
    </p:spTree>
    <p:extLst>
      <p:ext uri="{BB962C8B-B14F-4D97-AF65-F5344CB8AC3E}">
        <p14:creationId xmlns:p14="http://schemas.microsoft.com/office/powerpoint/2010/main" val="20439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C44A-CD11-BB2D-8904-F26E402E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RTL Is No Silver Bullet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4C3E-99FC-D38B-091F-7BB712C1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Trading HLS for RTL </a:t>
            </a:r>
            <a:r>
              <a:rPr lang="fr-BE" dirty="0" err="1"/>
              <a:t>is</a:t>
            </a:r>
            <a:r>
              <a:rPr lang="fr-BE" dirty="0"/>
              <a:t> like </a:t>
            </a:r>
            <a:r>
              <a:rPr lang="fr-BE" dirty="0" err="1"/>
              <a:t>dropping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python to </a:t>
            </a:r>
            <a:r>
              <a:rPr lang="fr-BE" dirty="0" err="1"/>
              <a:t>assembly</a:t>
            </a:r>
            <a:r>
              <a:rPr lang="fr-BE" dirty="0"/>
              <a:t>. </a:t>
            </a:r>
          </a:p>
          <a:p>
            <a:r>
              <a:rPr lang="fr-BE" dirty="0"/>
              <a:t>Sure,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get</a:t>
            </a:r>
            <a:r>
              <a:rPr lang="fr-BE" dirty="0"/>
              <a:t> </a:t>
            </a:r>
            <a:r>
              <a:rPr lang="fr-BE" dirty="0" err="1"/>
              <a:t>strong</a:t>
            </a:r>
            <a:r>
              <a:rPr lang="fr-BE" dirty="0"/>
              <a:t> control, but </a:t>
            </a:r>
            <a:r>
              <a:rPr lang="fr-BE" dirty="0" err="1"/>
              <a:t>development</a:t>
            </a:r>
            <a:r>
              <a:rPr lang="fr-BE" dirty="0"/>
              <a:t> slows to a </a:t>
            </a:r>
            <a:r>
              <a:rPr lang="fr-BE" dirty="0" err="1"/>
              <a:t>snails</a:t>
            </a:r>
            <a:r>
              <a:rPr lang="fr-BE" dirty="0"/>
              <a:t> pace</a:t>
            </a:r>
          </a:p>
          <a:p>
            <a:r>
              <a:rPr lang="fr-BE" dirty="0" err="1"/>
              <a:t>Many</a:t>
            </a:r>
            <a:r>
              <a:rPr lang="fr-BE" dirty="0"/>
              <a:t> classes of bugs:</a:t>
            </a:r>
          </a:p>
          <a:p>
            <a:pPr lvl="1"/>
            <a:r>
              <a:rPr lang="fr-BE" dirty="0"/>
              <a:t>FIFO </a:t>
            </a:r>
            <a:r>
              <a:rPr lang="fr-BE" dirty="0" err="1"/>
              <a:t>overruns</a:t>
            </a:r>
            <a:endParaRPr lang="fr-BE" dirty="0"/>
          </a:p>
          <a:p>
            <a:pPr lvl="1"/>
            <a:r>
              <a:rPr lang="fr-BE" dirty="0"/>
              <a:t>Timing </a:t>
            </a:r>
            <a:r>
              <a:rPr lang="fr-BE" dirty="0" err="1"/>
              <a:t>miscalculations</a:t>
            </a:r>
            <a:endParaRPr lang="fr-BE" dirty="0"/>
          </a:p>
          <a:p>
            <a:pPr lvl="1"/>
            <a:r>
              <a:rPr lang="fr-BE" dirty="0" err="1"/>
              <a:t>Stale</a:t>
            </a:r>
            <a:r>
              <a:rPr lang="fr-BE" dirty="0"/>
              <a:t> State</a:t>
            </a:r>
          </a:p>
          <a:p>
            <a:pPr lvl="1"/>
            <a:r>
              <a:rPr lang="fr-BE" dirty="0"/>
              <a:t>Bad </a:t>
            </a:r>
            <a:r>
              <a:rPr lang="fr-BE" dirty="0" err="1"/>
              <a:t>resets</a:t>
            </a:r>
            <a:endParaRPr lang="fr-BE" dirty="0"/>
          </a:p>
          <a:p>
            <a:r>
              <a:rPr lang="fr-BE" dirty="0"/>
              <a:t>Modifications </a:t>
            </a:r>
            <a:r>
              <a:rPr lang="fr-BE" dirty="0" err="1"/>
              <a:t>require</a:t>
            </a:r>
            <a:r>
              <a:rPr lang="fr-BE" dirty="0"/>
              <a:t> extensive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965B0-F007-E6A1-7D8F-AE3783D4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25713" r="24005" b="17552"/>
          <a:stretch/>
        </p:blipFill>
        <p:spPr>
          <a:xfrm>
            <a:off x="6989199" y="3862873"/>
            <a:ext cx="4711387" cy="269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7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5FA9-FB11-778F-A790-6D5FEAD9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RTL SOTA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8BED-DD6F-728A-6721-B7F1AE4BA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err="1"/>
              <a:t>Verilog</a:t>
            </a:r>
            <a:r>
              <a:rPr lang="fr-BE" dirty="0"/>
              <a:t>/</a:t>
            </a:r>
            <a:r>
              <a:rPr lang="fr-BE" b="1" dirty="0"/>
              <a:t>VHDL</a:t>
            </a:r>
            <a:r>
              <a:rPr lang="fr-BE" dirty="0"/>
              <a:t> – Main drivers in </a:t>
            </a:r>
            <a:r>
              <a:rPr lang="fr-BE" dirty="0" err="1"/>
              <a:t>enterprise</a:t>
            </a:r>
            <a:endParaRPr lang="fr-BE" dirty="0"/>
          </a:p>
          <a:p>
            <a:r>
              <a:rPr lang="fr-BE" b="1" dirty="0" err="1"/>
              <a:t>SystemVerilog</a:t>
            </a:r>
            <a:r>
              <a:rPr lang="fr-BE" dirty="0"/>
              <a:t> – Abstraction, Interfaces, </a:t>
            </a:r>
            <a:r>
              <a:rPr lang="fr-BE" dirty="0" err="1"/>
              <a:t>Mostly</a:t>
            </a:r>
            <a:r>
              <a:rPr lang="fr-BE" dirty="0"/>
              <a:t> for </a:t>
            </a:r>
            <a:r>
              <a:rPr lang="fr-BE" dirty="0" err="1"/>
              <a:t>sim</a:t>
            </a:r>
            <a:endParaRPr lang="fr-BE" dirty="0"/>
          </a:p>
          <a:p>
            <a:r>
              <a:rPr lang="fr-BE" b="1" dirty="0"/>
              <a:t>TL-</a:t>
            </a:r>
            <a:r>
              <a:rPr lang="fr-BE" b="1" dirty="0" err="1"/>
              <a:t>Verilog</a:t>
            </a:r>
            <a:r>
              <a:rPr lang="fr-BE" dirty="0"/>
              <a:t> – </a:t>
            </a:r>
            <a:r>
              <a:rPr lang="fr-BE" dirty="0" err="1"/>
              <a:t>Easy</a:t>
            </a:r>
            <a:r>
              <a:rPr lang="fr-BE" dirty="0"/>
              <a:t> pipelining notation</a:t>
            </a:r>
          </a:p>
          <a:p>
            <a:r>
              <a:rPr lang="fr-BE" b="1" dirty="0"/>
              <a:t>Filament</a:t>
            </a:r>
            <a:r>
              <a:rPr lang="fr-BE" dirty="0"/>
              <a:t> – </a:t>
            </a:r>
            <a:r>
              <a:rPr lang="fr-BE" dirty="0" err="1"/>
              <a:t>Stateful</a:t>
            </a:r>
            <a:r>
              <a:rPr lang="fr-BE" dirty="0"/>
              <a:t> pipelines</a:t>
            </a:r>
          </a:p>
          <a:p>
            <a:r>
              <a:rPr lang="fr-BE" b="1" dirty="0"/>
              <a:t>Chisel</a:t>
            </a:r>
            <a:r>
              <a:rPr lang="fr-BE" dirty="0"/>
              <a:t>/</a:t>
            </a:r>
            <a:r>
              <a:rPr lang="fr-BE" b="1" dirty="0"/>
              <a:t>Spinal</a:t>
            </a:r>
            <a:r>
              <a:rPr lang="fr-BE" dirty="0"/>
              <a:t>/</a:t>
            </a:r>
            <a:r>
              <a:rPr lang="fr-BE" b="1" dirty="0" err="1"/>
              <a:t>BlueSpec</a:t>
            </a:r>
            <a:r>
              <a:rPr lang="fr-BE" dirty="0"/>
              <a:t> – Strong </a:t>
            </a:r>
            <a:r>
              <a:rPr lang="fr-BE" dirty="0" err="1"/>
              <a:t>metaprogramming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7320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363F-5A0E-11E2-B1A4-707FBEC9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TL-</a:t>
            </a:r>
            <a:r>
              <a:rPr lang="fr-BE" dirty="0" err="1"/>
              <a:t>Verilog</a:t>
            </a:r>
            <a:endParaRPr lang="en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C875C-C2D8-E61E-5110-F0BFE3EC9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7" y="3048000"/>
            <a:ext cx="619633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07903-4312-2F56-ABFE-E6118F6DC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18" y="3656781"/>
            <a:ext cx="4108918" cy="203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281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897</Words>
  <Application>Microsoft Office PowerPoint</Application>
  <PresentationFormat>Widescreen</PresentationFormat>
  <Paragraphs>204</Paragraphs>
  <Slides>27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Consolas</vt:lpstr>
      <vt:lpstr>Corbel</vt:lpstr>
      <vt:lpstr>Helvetica Neue</vt:lpstr>
      <vt:lpstr>Parallax</vt:lpstr>
      <vt:lpstr>SUS Language</vt:lpstr>
      <vt:lpstr>Motivation</vt:lpstr>
      <vt:lpstr>PowerPoint Presentation</vt:lpstr>
      <vt:lpstr>HLS</vt:lpstr>
      <vt:lpstr>Why not HLS?</vt:lpstr>
      <vt:lpstr>Require Compiler Optimization</vt:lpstr>
      <vt:lpstr>RTL Is No Silver Bullet</vt:lpstr>
      <vt:lpstr>RTL SOTA</vt:lpstr>
      <vt:lpstr>TL-Verilog</vt:lpstr>
      <vt:lpstr>Filament</vt:lpstr>
      <vt:lpstr>PowerPoint Presentation</vt:lpstr>
      <vt:lpstr>PowerPoint Presentation</vt:lpstr>
      <vt:lpstr>Other sources of bugs</vt:lpstr>
      <vt:lpstr>Goals</vt:lpstr>
      <vt:lpstr>Non-Goals</vt:lpstr>
      <vt:lpstr>Initial Ideas</vt:lpstr>
      <vt:lpstr>Three Levels of State</vt:lpstr>
      <vt:lpstr>Easy Pipelining</vt:lpstr>
      <vt:lpstr>PowerPoint Presentation</vt:lpstr>
      <vt:lpstr>Multi-Cycle Protocols</vt:lpstr>
      <vt:lpstr>Pipe and Time combination</vt:lpstr>
      <vt:lpstr>True Stateful modules</vt:lpstr>
      <vt:lpstr>Generators</vt:lpstr>
      <vt:lpstr>Static Analysis</vt:lpstr>
      <vt:lpstr>Rhythms for Clock Domain Crossings</vt:lpstr>
      <vt:lpstr>Nifty consequences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 Compiler</dc:title>
  <dc:creator>Lennart Van Hirtum</dc:creator>
  <cp:lastModifiedBy>Lennart Van Hirtum</cp:lastModifiedBy>
  <cp:revision>24</cp:revision>
  <dcterms:created xsi:type="dcterms:W3CDTF">2023-07-02T10:05:26Z</dcterms:created>
  <dcterms:modified xsi:type="dcterms:W3CDTF">2023-09-18T21:06:40Z</dcterms:modified>
</cp:coreProperties>
</file>