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Share Tech Mono"/>
      <p:regular r:id="rId10"/>
    </p:embeddedFont>
    <p:embeddedFont>
      <p:font typeface="Tahoma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Tahoma-regular.fntdata"/><Relationship Id="rId10" Type="http://schemas.openxmlformats.org/officeDocument/2006/relationships/font" Target="fonts/ShareTechMono-regular.fntdata"/><Relationship Id="rId12" Type="http://schemas.openxmlformats.org/officeDocument/2006/relationships/font" Target="fonts/Tahoma-bold.fnt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e30cef6a5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e30cef6a5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2e30cef6a5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e39875044a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e39875044a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2e39875044a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39875044a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e39875044a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2e39875044a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39875044a_2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39875044a_2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2e39875044a_2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duate School - Titelfolie" showMasterSp="0">
  <p:cSld name="Graduate School - Titelfoli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601834" y="-115127"/>
            <a:ext cx="1731939" cy="2428115"/>
          </a:xfrm>
          <a:custGeom>
            <a:rect b="b" l="l" r="r" t="t"/>
            <a:pathLst>
              <a:path extrusionOk="0" h="2428115" w="1731939">
                <a:moveTo>
                  <a:pt x="2124" y="0"/>
                </a:moveTo>
                <a:lnTo>
                  <a:pt x="1731939" y="0"/>
                </a:lnTo>
                <a:cubicBezTo>
                  <a:pt x="1731398" y="718096"/>
                  <a:pt x="1730856" y="1436193"/>
                  <a:pt x="1730315" y="2154289"/>
                </a:cubicBezTo>
                <a:cubicBezTo>
                  <a:pt x="1730361" y="2336517"/>
                  <a:pt x="1520892" y="2426168"/>
                  <a:pt x="1399127" y="2428115"/>
                </a:cubicBezTo>
                <a:lnTo>
                  <a:pt x="338325" y="2425523"/>
                </a:lnTo>
                <a:cubicBezTo>
                  <a:pt x="104912" y="2423035"/>
                  <a:pt x="2817" y="2259963"/>
                  <a:pt x="728" y="2113029"/>
                </a:cubicBezTo>
                <a:cubicBezTo>
                  <a:pt x="-1361" y="1966095"/>
                  <a:pt x="1659" y="704343"/>
                  <a:pt x="21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>
            <p:ph type="title"/>
          </p:nvPr>
        </p:nvSpPr>
        <p:spPr>
          <a:xfrm>
            <a:off x="2782445" y="1625991"/>
            <a:ext cx="8569768" cy="19570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A9AF"/>
              </a:buClr>
              <a:buSzPts val="5400"/>
              <a:buFont typeface="Share Tech Mono"/>
              <a:buNone/>
              <a:defRPr sz="5400">
                <a:solidFill>
                  <a:srgbClr val="0EA9A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2782444" y="3583035"/>
            <a:ext cx="8569769" cy="15493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  <a:defRPr sz="3600"/>
            </a:lvl1pPr>
            <a:lvl2pPr indent="-342900" lvl="1" marL="9144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F9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8377" y="834166"/>
            <a:ext cx="1521393" cy="1341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457">
          <p15:clr>
            <a:srgbClr val="FBAE40"/>
          </p15:clr>
        </p15:guide>
        <p15:guide id="2" orient="horz" pos="5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duate School | 1-zeilig">
  <p:cSld name="Graduate School | 1-zeilig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1" type="ftr"/>
          </p:nvPr>
        </p:nvSpPr>
        <p:spPr>
          <a:xfrm>
            <a:off x="838200" y="6423629"/>
            <a:ext cx="9473829" cy="137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9788" y="1330035"/>
            <a:ext cx="10512425" cy="4691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None/>
              <a:defRPr sz="2200">
                <a:solidFill>
                  <a:srgbClr val="333333"/>
                </a:solidFill>
              </a:defRPr>
            </a:lvl1pPr>
            <a:lvl2pPr indent="-342900" lvl="1" marL="9144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>
                <a:solidFill>
                  <a:srgbClr val="333333"/>
                </a:solidFill>
              </a:defRPr>
            </a:lvl2pPr>
            <a:lvl3pPr indent="-330200" lvl="2" marL="1371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>
                <a:solidFill>
                  <a:srgbClr val="333333"/>
                </a:solidFill>
              </a:defRPr>
            </a:lvl3pPr>
            <a:lvl4pPr indent="-304800" lvl="3" marL="18288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>
                <a:solidFill>
                  <a:srgbClr val="333333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F9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type="ctrTitle"/>
          </p:nvPr>
        </p:nvSpPr>
        <p:spPr>
          <a:xfrm>
            <a:off x="839788" y="368301"/>
            <a:ext cx="10515600" cy="595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A9AF"/>
              </a:buClr>
              <a:buSzPts val="3700"/>
              <a:buFont typeface="Share Tech Mono"/>
              <a:buNone/>
              <a:defRPr sz="3700" cap="none">
                <a:solidFill>
                  <a:srgbClr val="0EA9AF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duate School | 2-zeilig">
  <p:cSld name="Graduate School | 2-zeilig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idx="1" type="body"/>
          </p:nvPr>
        </p:nvSpPr>
        <p:spPr>
          <a:xfrm>
            <a:off x="839788" y="1808164"/>
            <a:ext cx="10512425" cy="4213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None/>
              <a:defRPr sz="2200">
                <a:solidFill>
                  <a:srgbClr val="333333"/>
                </a:solidFill>
              </a:defRPr>
            </a:lvl1pPr>
            <a:lvl2pPr indent="-342900" lvl="1" marL="9144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>
                <a:solidFill>
                  <a:srgbClr val="333333"/>
                </a:solidFill>
              </a:defRPr>
            </a:lvl2pPr>
            <a:lvl3pPr indent="-330200" lvl="2" marL="1371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>
                <a:solidFill>
                  <a:srgbClr val="333333"/>
                </a:solidFill>
              </a:defRPr>
            </a:lvl3pPr>
            <a:lvl4pPr indent="-304800" lvl="3" marL="18288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>
                <a:solidFill>
                  <a:srgbClr val="333333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F9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838200" y="6423629"/>
            <a:ext cx="9473829" cy="137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type="ctrTitle"/>
          </p:nvPr>
        </p:nvSpPr>
        <p:spPr>
          <a:xfrm>
            <a:off x="839788" y="368300"/>
            <a:ext cx="10515600" cy="1116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A9AF"/>
              </a:buClr>
              <a:buSzPts val="3700"/>
              <a:buFont typeface="Share Tech Mono"/>
              <a:buNone/>
              <a:defRPr sz="3700" cap="none">
                <a:solidFill>
                  <a:srgbClr val="0EA9AF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46">
          <p15:clr>
            <a:srgbClr val="A4A3A4"/>
          </p15:clr>
        </p15:guide>
        <p15:guide id="2" pos="529">
          <p15:clr>
            <a:srgbClr val="A4A3A4"/>
          </p15:clr>
        </p15:guide>
        <p15:guide id="3" pos="715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duate School - ein Bild">
  <p:cSld name="Graduate School - ein Bild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ctrTitle"/>
          </p:nvPr>
        </p:nvSpPr>
        <p:spPr>
          <a:xfrm>
            <a:off x="839788" y="368300"/>
            <a:ext cx="10515600" cy="1116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A9AF"/>
              </a:buClr>
              <a:buSzPts val="3700"/>
              <a:buFont typeface="Share Tech Mono"/>
              <a:buNone/>
              <a:defRPr sz="3700" cap="none">
                <a:solidFill>
                  <a:srgbClr val="0EA9AF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/>
          <p:nvPr>
            <p:ph idx="2" type="pic"/>
          </p:nvPr>
        </p:nvSpPr>
        <p:spPr>
          <a:xfrm>
            <a:off x="839787" y="1808163"/>
            <a:ext cx="3419476" cy="4213225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4403725" y="1808163"/>
            <a:ext cx="6948488" cy="4213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None/>
              <a:defRPr sz="2200"/>
            </a:lvl1pPr>
            <a:lvl2pPr indent="-342900" lvl="1" marL="9144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F9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838200" y="6423629"/>
            <a:ext cx="9473829" cy="137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15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duate School - drei Bilder">
  <p:cSld name="Graduate School - drei Bil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>
            <p:ph idx="2" type="pic"/>
          </p:nvPr>
        </p:nvSpPr>
        <p:spPr>
          <a:xfrm>
            <a:off x="4403726" y="1808162"/>
            <a:ext cx="3384550" cy="2773363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6"/>
          <p:cNvSpPr/>
          <p:nvPr>
            <p:ph idx="3" type="pic"/>
          </p:nvPr>
        </p:nvSpPr>
        <p:spPr>
          <a:xfrm>
            <a:off x="7932738" y="1808163"/>
            <a:ext cx="3419475" cy="2773362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403725" y="4689475"/>
            <a:ext cx="3384550" cy="1331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None/>
              <a:defRPr sz="2200"/>
            </a:lvl1pPr>
            <a:lvl2pPr indent="-342900" lvl="1" marL="9144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F9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4" type="body"/>
          </p:nvPr>
        </p:nvSpPr>
        <p:spPr>
          <a:xfrm>
            <a:off x="7932737" y="4689475"/>
            <a:ext cx="3419475" cy="1331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None/>
              <a:defRPr sz="2200"/>
            </a:lvl1pPr>
            <a:lvl2pPr indent="-342900" lvl="1" marL="9144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F9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/>
          <p:nvPr>
            <p:ph idx="5" type="pic"/>
          </p:nvPr>
        </p:nvSpPr>
        <p:spPr>
          <a:xfrm>
            <a:off x="839788" y="1808163"/>
            <a:ext cx="3419475" cy="2773362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6"/>
          <p:cNvSpPr txBox="1"/>
          <p:nvPr>
            <p:ph idx="6" type="body"/>
          </p:nvPr>
        </p:nvSpPr>
        <p:spPr>
          <a:xfrm>
            <a:off x="839788" y="4689475"/>
            <a:ext cx="3419475" cy="1331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None/>
              <a:defRPr sz="2200"/>
            </a:lvl1pPr>
            <a:lvl2pPr indent="-342900" lvl="1" marL="9144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F9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838200" y="6423629"/>
            <a:ext cx="9473829" cy="137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type="ctrTitle"/>
          </p:nvPr>
        </p:nvSpPr>
        <p:spPr>
          <a:xfrm>
            <a:off x="839788" y="368300"/>
            <a:ext cx="10515600" cy="1116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A9AF"/>
              </a:buClr>
              <a:buSzPts val="3700"/>
              <a:buFont typeface="Share Tech Mono"/>
              <a:buNone/>
              <a:defRPr sz="3700" cap="none">
                <a:solidFill>
                  <a:srgbClr val="0EA9AF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15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duate School - mehrere Bilder">
  <p:cSld name="Graduate School - mehrere Bil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>
            <p:ph idx="2" type="pic"/>
          </p:nvPr>
        </p:nvSpPr>
        <p:spPr>
          <a:xfrm>
            <a:off x="839787" y="1808163"/>
            <a:ext cx="3419475" cy="13335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7"/>
          <p:cNvSpPr/>
          <p:nvPr>
            <p:ph idx="3" type="pic"/>
          </p:nvPr>
        </p:nvSpPr>
        <p:spPr>
          <a:xfrm>
            <a:off x="839788" y="3249613"/>
            <a:ext cx="3419475" cy="1331912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7"/>
          <p:cNvSpPr/>
          <p:nvPr>
            <p:ph idx="4" type="pic"/>
          </p:nvPr>
        </p:nvSpPr>
        <p:spPr>
          <a:xfrm>
            <a:off x="839788" y="4689475"/>
            <a:ext cx="3419475" cy="1331913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4403725" y="1808164"/>
            <a:ext cx="6948488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None/>
              <a:defRPr sz="2200"/>
            </a:lvl1pPr>
            <a:lvl2pPr indent="-342900" lvl="1" marL="9144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F9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5" type="body"/>
          </p:nvPr>
        </p:nvSpPr>
        <p:spPr>
          <a:xfrm>
            <a:off x="4403725" y="3249614"/>
            <a:ext cx="6948488" cy="1331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None/>
              <a:defRPr sz="2200"/>
            </a:lvl1pPr>
            <a:lvl2pPr indent="-342900" lvl="1" marL="9144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F9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6" type="body"/>
          </p:nvPr>
        </p:nvSpPr>
        <p:spPr>
          <a:xfrm>
            <a:off x="4403725" y="4689475"/>
            <a:ext cx="6948488" cy="1331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None/>
              <a:defRPr sz="2200"/>
            </a:lvl1pPr>
            <a:lvl2pPr indent="-342900" lvl="1" marL="9144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F9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/>
          <p:nvPr>
            <p:ph idx="7" type="pic"/>
          </p:nvPr>
        </p:nvSpPr>
        <p:spPr>
          <a:xfrm>
            <a:off x="839788" y="366713"/>
            <a:ext cx="3419475" cy="13335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7"/>
          <p:cNvSpPr txBox="1"/>
          <p:nvPr>
            <p:ph idx="8" type="body"/>
          </p:nvPr>
        </p:nvSpPr>
        <p:spPr>
          <a:xfrm>
            <a:off x="4403725" y="366713"/>
            <a:ext cx="6948488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None/>
              <a:defRPr sz="2200"/>
            </a:lvl1pPr>
            <a:lvl2pPr indent="-342900" lvl="1" marL="9144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F9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839787" y="6422532"/>
            <a:ext cx="9512420" cy="137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15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7F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81668"/>
            <a:ext cx="10515600" cy="1119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A9AF"/>
              </a:buClr>
              <a:buSzPts val="3700"/>
              <a:buFont typeface="Share Tech Mono"/>
              <a:buNone/>
              <a:defRPr b="0" i="0" sz="3700" u="none" cap="none" strike="noStrike">
                <a:solidFill>
                  <a:srgbClr val="0EA9AF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9788" y="1700213"/>
            <a:ext cx="105156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30200" lvl="2" marL="13716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04800" lvl="3" marL="18288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F9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8C8F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/>
        </p:nvSpPr>
        <p:spPr>
          <a:xfrm>
            <a:off x="10312029" y="6360753"/>
            <a:ext cx="1040184" cy="20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F91"/>
              </a:buClr>
              <a:buSzPts val="1600"/>
              <a:buFont typeface="Tahoma"/>
              <a:buNone/>
            </a:pPr>
            <a:r>
              <a:rPr b="0" i="0" lang="de-DE" sz="1600" u="none" cap="none" strike="noStrike">
                <a:solidFill>
                  <a:srgbClr val="8C8F91"/>
                </a:solidFill>
                <a:latin typeface="Tahoma"/>
                <a:ea typeface="Tahoma"/>
                <a:cs typeface="Tahoma"/>
                <a:sym typeface="Tahoma"/>
              </a:rPr>
              <a:t>Seite </a:t>
            </a:r>
            <a:fld id="{00000000-1234-1234-1234-123412341234}" type="slidenum">
              <a:rPr b="0" i="0" lang="de-DE" sz="1600" u="none" cap="none" strike="noStrike">
                <a:solidFill>
                  <a:srgbClr val="8C8F9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600" u="none" cap="none" strike="noStrike">
              <a:solidFill>
                <a:srgbClr val="8C8F9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838200" y="6423629"/>
            <a:ext cx="9473829" cy="137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C8F9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/>
          <p:nvPr/>
        </p:nvSpPr>
        <p:spPr>
          <a:xfrm>
            <a:off x="10419677" y="-251931"/>
            <a:ext cx="1071722" cy="1502515"/>
          </a:xfrm>
          <a:custGeom>
            <a:rect b="b" l="l" r="r" t="t"/>
            <a:pathLst>
              <a:path extrusionOk="0" h="2428115" w="1731939">
                <a:moveTo>
                  <a:pt x="2124" y="0"/>
                </a:moveTo>
                <a:lnTo>
                  <a:pt x="1731939" y="0"/>
                </a:lnTo>
                <a:cubicBezTo>
                  <a:pt x="1731398" y="718096"/>
                  <a:pt x="1730856" y="1436193"/>
                  <a:pt x="1730315" y="2154289"/>
                </a:cubicBezTo>
                <a:cubicBezTo>
                  <a:pt x="1730361" y="2336517"/>
                  <a:pt x="1520892" y="2426168"/>
                  <a:pt x="1399127" y="2428115"/>
                </a:cubicBezTo>
                <a:lnTo>
                  <a:pt x="338325" y="2425523"/>
                </a:lnTo>
                <a:cubicBezTo>
                  <a:pt x="104912" y="2423035"/>
                  <a:pt x="2817" y="2259963"/>
                  <a:pt x="728" y="2113029"/>
                </a:cubicBezTo>
                <a:cubicBezTo>
                  <a:pt x="-1361" y="1966095"/>
                  <a:pt x="1659" y="704343"/>
                  <a:pt x="21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489951" y="314129"/>
            <a:ext cx="959099" cy="84579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133">
          <p15:clr>
            <a:srgbClr val="A4A3A4"/>
          </p15:clr>
        </p15:guide>
        <p15:guide id="2" orient="horz" pos="4042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2683">
          <p15:clr>
            <a:srgbClr val="5ACBF0"/>
          </p15:clr>
        </p15:guide>
        <p15:guide id="5" pos="2774">
          <p15:clr>
            <a:srgbClr val="5ACBF0"/>
          </p15:clr>
        </p15:guide>
        <p15:guide id="6" pos="4906">
          <p15:clr>
            <a:srgbClr val="5ACBF0"/>
          </p15:clr>
        </p15:guide>
        <p15:guide id="7" pos="4997">
          <p15:clr>
            <a:srgbClr val="5ACBF0"/>
          </p15:clr>
        </p15:guide>
        <p15:guide id="8" orient="horz" pos="1071">
          <p15:clr>
            <a:srgbClr val="5ACBF0"/>
          </p15:clr>
        </p15:guide>
        <p15:guide id="9" orient="horz" pos="2047">
          <p15:clr>
            <a:srgbClr val="5ACBF0"/>
          </p15:clr>
        </p15:guide>
        <p15:guide id="10" orient="horz" pos="2954">
          <p15:clr>
            <a:srgbClr val="5ACBF0"/>
          </p15:clr>
        </p15:guide>
        <p15:guide id="11" orient="horz" pos="1139">
          <p15:clr>
            <a:srgbClr val="5ACBF0"/>
          </p15:clr>
        </p15:guide>
        <p15:guide id="12" orient="horz" pos="232">
          <p15:clr>
            <a:srgbClr val="5ACBF0"/>
          </p15:clr>
        </p15:guide>
        <p15:guide id="13" orient="horz" pos="3793">
          <p15:clr>
            <a:srgbClr val="5ACBF0"/>
          </p15:clr>
        </p15:guide>
        <p15:guide id="14" orient="horz" pos="1979">
          <p15:clr>
            <a:srgbClr val="5ACBF0"/>
          </p15:clr>
        </p15:guide>
        <p15:guide id="15" orient="horz" pos="2886">
          <p15:clr>
            <a:srgbClr val="5ACBF0"/>
          </p15:clr>
        </p15:guide>
        <p15:guide id="16" pos="529">
          <p15:clr>
            <a:srgbClr val="5ACBF0"/>
          </p15:clr>
        </p15:guide>
        <p15:guide id="17" pos="715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2782445" y="1625991"/>
            <a:ext cx="8569768" cy="19570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A9AF"/>
              </a:buClr>
              <a:buSzPts val="5400"/>
              <a:buFont typeface="Share Tech Mono"/>
              <a:buNone/>
            </a:pPr>
            <a:r>
              <a:rPr lang="de-DE"/>
              <a:t>A new language for hardware design</a:t>
            </a:r>
            <a:endParaRPr/>
          </a:p>
        </p:txBody>
      </p:sp>
      <p:sp>
        <p:nvSpPr>
          <p:cNvPr id="58" name="Google Shape;58;p8"/>
          <p:cNvSpPr txBox="1"/>
          <p:nvPr>
            <p:ph idx="1" type="body"/>
          </p:nvPr>
        </p:nvSpPr>
        <p:spPr>
          <a:xfrm>
            <a:off x="2782444" y="3583035"/>
            <a:ext cx="8569769" cy="15493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</a:pPr>
            <a:r>
              <a:rPr lang="de-DE"/>
              <a:t>Lennart Van Hirtum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ctrTitle"/>
          </p:nvPr>
        </p:nvSpPr>
        <p:spPr>
          <a:xfrm>
            <a:off x="839788" y="368301"/>
            <a:ext cx="10515600" cy="5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I am</a:t>
            </a:r>
            <a:endParaRPr/>
          </a:p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839800" y="1330024"/>
            <a:ext cx="10512300" cy="49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de-DE"/>
              <a:t>Lennart Van Hirtum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de-DE"/>
              <a:t>Masters in CS at KU Leuven in Belgium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de-DE"/>
              <a:t>PhD program at Paderborn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Center for Parallel Computing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My fields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de-DE"/>
              <a:t>Hardware design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de-DE"/>
              <a:t>High-performance Computing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de-DE"/>
              <a:t>Discrete mathematics &amp; Graph Theory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de-DE"/>
              <a:t>Programming Language Design</a:t>
            </a:r>
            <a:endParaRPr/>
          </a:p>
        </p:txBody>
      </p:sp>
      <p:pic>
        <p:nvPicPr>
          <p:cNvPr id="66" name="Google Shape;6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8075" y="160020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723813" y="1330010"/>
            <a:ext cx="10512300" cy="469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de-DE"/>
              <a:t>For directly designing hardware (No code synthesis)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de-DE"/>
              <a:t>Make timing easier to reason about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de-DE"/>
              <a:t>Abstractions for Pipelining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&amp; Clock Domains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de-DE"/>
              <a:t>Good developer feedback -&gt; LSP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de-DE"/>
              <a:t>Written in Rust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de-DE"/>
              <a:t>LATTE’24 short talk in San Diego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0"/>
          <p:cNvSpPr txBox="1"/>
          <p:nvPr>
            <p:ph type="ctrTitle"/>
          </p:nvPr>
        </p:nvSpPr>
        <p:spPr>
          <a:xfrm>
            <a:off x="839788" y="368301"/>
            <a:ext cx="10515600" cy="5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SUS Hardware Design Language</a:t>
            </a:r>
            <a:endParaRPr/>
          </a:p>
        </p:txBody>
      </p:sp>
      <p:pic>
        <p:nvPicPr>
          <p:cNvPr id="74" name="Google Shape;7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8225" y="1995300"/>
            <a:ext cx="5376573" cy="403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839788" y="1330035"/>
            <a:ext cx="10512300" cy="469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 txBox="1"/>
          <p:nvPr>
            <p:ph type="ctrTitle"/>
          </p:nvPr>
        </p:nvSpPr>
        <p:spPr>
          <a:xfrm>
            <a:off x="839788" y="368301"/>
            <a:ext cx="10515600" cy="5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SUS Examples</a:t>
            </a:r>
            <a:endParaRPr/>
          </a:p>
        </p:txBody>
      </p:sp>
      <p:pic>
        <p:nvPicPr>
          <p:cNvPr id="82" name="Google Shape;8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876" y="1192409"/>
            <a:ext cx="4753901" cy="531059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3" name="Google Shape;8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9976" y="2392001"/>
            <a:ext cx="5678600" cy="29956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idx="1" type="body"/>
          </p:nvPr>
        </p:nvSpPr>
        <p:spPr>
          <a:xfrm>
            <a:off x="839788" y="1330035"/>
            <a:ext cx="10512300" cy="469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2"/>
          <p:cNvSpPr txBox="1"/>
          <p:nvPr>
            <p:ph type="ctrTitle"/>
          </p:nvPr>
        </p:nvSpPr>
        <p:spPr>
          <a:xfrm>
            <a:off x="839788" y="368301"/>
            <a:ext cx="10515600" cy="5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4062" y="112025"/>
            <a:ext cx="4907075" cy="490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2"/>
          <p:cNvSpPr txBox="1"/>
          <p:nvPr/>
        </p:nvSpPr>
        <p:spPr>
          <a:xfrm>
            <a:off x="1896400" y="5174450"/>
            <a:ext cx="8399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>
                <a:solidFill>
                  <a:srgbClr val="4285F4"/>
                </a:solidFill>
              </a:rPr>
              <a:t>github.com/pc2/sus-compiler</a:t>
            </a:r>
            <a:endParaRPr sz="4000">
              <a:solidFill>
                <a:srgbClr val="4285F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 - NHR Graduate School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