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12"/>
  </p:notesMasterIdLst>
  <p:handoutMasterIdLst>
    <p:handoutMasterId r:id="rId13"/>
  </p:handoutMasterIdLst>
  <p:sldIdLst>
    <p:sldId id="806" r:id="rId2"/>
    <p:sldId id="810" r:id="rId3"/>
    <p:sldId id="807" r:id="rId4"/>
    <p:sldId id="809" r:id="rId5"/>
    <p:sldId id="814" r:id="rId6"/>
    <p:sldId id="812" r:id="rId7"/>
    <p:sldId id="808" r:id="rId8"/>
    <p:sldId id="815" r:id="rId9"/>
    <p:sldId id="813" r:id="rId10"/>
    <p:sldId id="811" r:id="rId1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2A5B2C-B5DC-D34B-9067-5CDDB8F03C94}">
          <p14:sldIdLst>
            <p14:sldId id="806"/>
            <p14:sldId id="810"/>
            <p14:sldId id="807"/>
            <p14:sldId id="809"/>
            <p14:sldId id="814"/>
            <p14:sldId id="812"/>
            <p14:sldId id="808"/>
            <p14:sldId id="815"/>
            <p14:sldId id="813"/>
            <p14:sldId id="8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CB3365"/>
    <a:srgbClr val="AB1500"/>
    <a:srgbClr val="46A6CA"/>
    <a:srgbClr val="C2DAE3"/>
    <a:srgbClr val="95BBCA"/>
    <a:srgbClr val="4FBCE4"/>
    <a:srgbClr val="043164"/>
    <a:srgbClr val="47ABD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85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6. Februar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3610C-19C1-0143-8780-7B23B85D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36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6. Februar 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C9CD0-254D-DE41-BDBD-CDA642B7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16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1"/>
            <a:ext cx="12193588" cy="947739"/>
          </a:xfrm>
          <a:prstGeom prst="rect">
            <a:avLst/>
          </a:prstGeom>
          <a:solidFill>
            <a:srgbClr val="CECFC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E1B4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6829063" y="787078"/>
            <a:ext cx="4328931" cy="18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pic>
        <p:nvPicPr>
          <p:cNvPr id="3116" name="Picture 44" descr="UPB_Logo_RGB_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184" y="41653"/>
            <a:ext cx="3445625" cy="90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0" y="1125539"/>
            <a:ext cx="12193588" cy="0"/>
          </a:xfrm>
          <a:prstGeom prst="line">
            <a:avLst/>
          </a:prstGeom>
          <a:noFill/>
          <a:ln w="38100">
            <a:solidFill>
              <a:srgbClr val="00205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156159C0-588C-E246-B273-3E5D55F386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29063" y="787078"/>
            <a:ext cx="4328931" cy="18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pic>
        <p:nvPicPr>
          <p:cNvPr id="8" name="Picture 44" descr="UPB_Logo_RGB_12">
            <a:extLst>
              <a:ext uri="{FF2B5EF4-FFF2-40B4-BE49-F238E27FC236}">
                <a16:creationId xmlns:a16="http://schemas.microsoft.com/office/drawing/2014/main" id="{A9436098-A8E0-7747-83AC-A13413B59C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184" y="41653"/>
            <a:ext cx="3445625" cy="90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45">
            <a:extLst>
              <a:ext uri="{FF2B5EF4-FFF2-40B4-BE49-F238E27FC236}">
                <a16:creationId xmlns:a16="http://schemas.microsoft.com/office/drawing/2014/main" id="{15C82D1C-906F-A043-A8B7-76A10BFD42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125539"/>
            <a:ext cx="12193588" cy="0"/>
          </a:xfrm>
          <a:prstGeom prst="line">
            <a:avLst/>
          </a:prstGeom>
          <a:noFill/>
          <a:ln w="38100">
            <a:solidFill>
              <a:srgbClr val="0020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46D605-B6DE-AD4F-9961-CCFA4DAD42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415" y="5393691"/>
            <a:ext cx="1919235" cy="1185032"/>
          </a:xfrm>
          <a:prstGeom prst="rect">
            <a:avLst/>
          </a:prstGeom>
        </p:spPr>
      </p:pic>
      <p:sp>
        <p:nvSpPr>
          <p:cNvPr id="18" name="Text Box 7">
            <a:extLst>
              <a:ext uri="{FF2B5EF4-FFF2-40B4-BE49-F238E27FC236}">
                <a16:creationId xmlns:a16="http://schemas.microsoft.com/office/drawing/2014/main" id="{DFB63D18-EBBE-6A41-929D-B5687867A5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24109" y="4905602"/>
            <a:ext cx="9400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002664"/>
                </a:solidFill>
                <a:latin typeface="Helvetica Neue" charset="0"/>
                <a:ea typeface="Helvetica Neue" charset="0"/>
                <a:cs typeface="Helvetica Neue" charset="0"/>
              </a:rPr>
              <a:t>Paderborn University, Germany</a:t>
            </a:r>
          </a:p>
          <a:p>
            <a:r>
              <a:rPr lang="de-DE" sz="2000" dirty="0">
                <a:solidFill>
                  <a:srgbClr val="002664"/>
                </a:solidFill>
                <a:latin typeface="Helvetica Neue" charset="0"/>
                <a:ea typeface="Helvetica Neue" charset="0"/>
                <a:cs typeface="Helvetica Neue" charset="0"/>
              </a:rPr>
              <a:t>Paderborn Center </a:t>
            </a:r>
            <a:r>
              <a:rPr lang="de-DE" sz="2000" dirty="0" err="1">
                <a:solidFill>
                  <a:srgbClr val="002664"/>
                </a:solidFill>
                <a:latin typeface="Helvetica Neue" charset="0"/>
                <a:ea typeface="Helvetica Neue" charset="0"/>
                <a:cs typeface="Helvetica Neue" charset="0"/>
              </a:rPr>
              <a:t>for</a:t>
            </a:r>
            <a:r>
              <a:rPr lang="de-DE" sz="2000" dirty="0">
                <a:solidFill>
                  <a:srgbClr val="002664"/>
                </a:solidFill>
                <a:latin typeface="Helvetica Neue" charset="0"/>
                <a:ea typeface="Helvetica Neue" charset="0"/>
                <a:cs typeface="Helvetica Neue" charset="0"/>
              </a:rPr>
              <a:t> Parallel Computing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BDBFC6-3498-7847-BDAA-B9B260FC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109" y="2427138"/>
            <a:ext cx="9388377" cy="1370461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2CBA-4E07-7A47-AFB9-CC02BF4BB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1ADE53-2327-4D43-A753-229E651DCB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4109" y="3858950"/>
            <a:ext cx="9388475" cy="49285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6598387-B3AF-B34D-8F8D-FA74C621D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4109" y="4412756"/>
            <a:ext cx="9388475" cy="457207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to co-authors etc.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96883C5-8415-C44E-AF87-68A75A5B1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7293" y="6231788"/>
            <a:ext cx="7423122" cy="299222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to co-authors etc.</a:t>
            </a:r>
          </a:p>
        </p:txBody>
      </p:sp>
    </p:spTree>
    <p:extLst>
      <p:ext uri="{BB962C8B-B14F-4D97-AF65-F5344CB8AC3E}">
        <p14:creationId xmlns:p14="http://schemas.microsoft.com/office/powerpoint/2010/main" val="231531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2 : 1 (left emp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70" y="68887"/>
            <a:ext cx="11272717" cy="609600"/>
          </a:xfrm>
        </p:spPr>
        <p:txBody>
          <a:bodyPr/>
          <a:lstStyle>
            <a:lvl1pPr>
              <a:defRPr sz="260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B831CF-0AF8-4847-83BC-16AE8B755C9B}"/>
              </a:ext>
            </a:extLst>
          </p:cNvPr>
          <p:cNvSpPr>
            <a:spLocks noGrp="1"/>
          </p:cNvSpPr>
          <p:nvPr>
            <p:ph idx="11"/>
          </p:nvPr>
        </p:nvSpPr>
        <p:spPr>
          <a:xfrm flipH="1">
            <a:off x="7699663" y="1093076"/>
            <a:ext cx="3975277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8712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1 :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517" y="1093076"/>
            <a:ext cx="7020007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70" y="68887"/>
            <a:ext cx="11272717" cy="609600"/>
          </a:xfrm>
        </p:spPr>
        <p:txBody>
          <a:bodyPr/>
          <a:lstStyle>
            <a:lvl1pPr>
              <a:defRPr sz="260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9545C5-15A6-F845-A72A-70BBBBB9F6DD}"/>
              </a:ext>
            </a:extLst>
          </p:cNvPr>
          <p:cNvSpPr>
            <a:spLocks noGrp="1"/>
          </p:cNvSpPr>
          <p:nvPr>
            <p:ph idx="11"/>
          </p:nvPr>
        </p:nvSpPr>
        <p:spPr>
          <a:xfrm flipH="1">
            <a:off x="416570" y="1093075"/>
            <a:ext cx="3975277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0954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1 : 2 (right emp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70" y="68887"/>
            <a:ext cx="11272717" cy="609600"/>
          </a:xfrm>
        </p:spPr>
        <p:txBody>
          <a:bodyPr/>
          <a:lstStyle>
            <a:lvl1pPr>
              <a:defRPr sz="260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9545C5-15A6-F845-A72A-70BBBBB9F6DD}"/>
              </a:ext>
            </a:extLst>
          </p:cNvPr>
          <p:cNvSpPr>
            <a:spLocks noGrp="1"/>
          </p:cNvSpPr>
          <p:nvPr>
            <p:ph idx="11"/>
          </p:nvPr>
        </p:nvSpPr>
        <p:spPr>
          <a:xfrm flipH="1">
            <a:off x="416570" y="1093075"/>
            <a:ext cx="3975277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5109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1 : 2 (left emp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517" y="1093076"/>
            <a:ext cx="7020007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70" y="68887"/>
            <a:ext cx="11272717" cy="609600"/>
          </a:xfrm>
        </p:spPr>
        <p:txBody>
          <a:bodyPr/>
          <a:lstStyle>
            <a:lvl1pPr>
              <a:defRPr sz="260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215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24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2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5408-D499-BC48-A551-5844087A0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Default Shapes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6468E-00B3-744A-A318-6DDC02DAD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E2661-CC74-A345-9126-0A0D8A876B45}"/>
              </a:ext>
            </a:extLst>
          </p:cNvPr>
          <p:cNvSpPr/>
          <p:nvPr userDrawn="1"/>
        </p:nvSpPr>
        <p:spPr>
          <a:xfrm>
            <a:off x="2524991" y="2150918"/>
            <a:ext cx="4156364" cy="2421082"/>
          </a:xfrm>
          <a:prstGeom prst="rect">
            <a:avLst/>
          </a:prstGeom>
          <a:solidFill>
            <a:schemeClr val="bg1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6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3BA6-CBC0-454C-B205-ED26B00FA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Template Changelog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C36E2-5646-FF40-97E5-987F50029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FF615-771D-FD4B-8857-4919BD4236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50" y="1076325"/>
            <a:ext cx="11272838" cy="504031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/>
              <a:t>2019-06-18 Make slides on section titles editable</a:t>
            </a:r>
          </a:p>
          <a:p>
            <a:pPr lvl="0"/>
            <a:r>
              <a:rPr lang="en-US" dirty="0"/>
              <a:t>2019-06-14 Editable text on title page</a:t>
            </a:r>
          </a:p>
          <a:p>
            <a:pPr lvl="0"/>
            <a:r>
              <a:rPr lang="en-US" dirty="0"/>
              <a:t>2019-06-14 Initial version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8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Magen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261D119-54FA-E749-8B5F-B43B7C8947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1040" y="476672"/>
            <a:ext cx="9703901" cy="4725248"/>
          </a:xfrm>
        </p:spPr>
        <p:txBody>
          <a:bodyPr/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4902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B68C550-0A5A-0446-B49F-5B4FBD23BA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1040" y="476672"/>
            <a:ext cx="9703901" cy="4725248"/>
          </a:xfrm>
        </p:spPr>
        <p:txBody>
          <a:bodyPr/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6825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08" y="1093076"/>
            <a:ext cx="11272717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70" y="68887"/>
            <a:ext cx="11272717" cy="609600"/>
          </a:xfrm>
        </p:spPr>
        <p:txBody>
          <a:bodyPr/>
          <a:lstStyle>
            <a:lvl1pPr>
              <a:defRPr sz="260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21095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1 :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08" y="1093076"/>
            <a:ext cx="5395564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70" y="68887"/>
            <a:ext cx="11272717" cy="609600"/>
          </a:xfrm>
        </p:spPr>
        <p:txBody>
          <a:bodyPr/>
          <a:lstStyle>
            <a:lvl1pPr>
              <a:defRPr sz="260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259132" y="1093076"/>
            <a:ext cx="5415810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8340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1 : 1 (empty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08" y="1093076"/>
            <a:ext cx="5395564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70" y="68887"/>
            <a:ext cx="11272717" cy="609600"/>
          </a:xfrm>
        </p:spPr>
        <p:txBody>
          <a:bodyPr/>
          <a:lstStyle>
            <a:lvl1pPr>
              <a:defRPr sz="260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9398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1 : 1 (empty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6549" y="1002462"/>
            <a:ext cx="5395564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70" y="68887"/>
            <a:ext cx="11272717" cy="609600"/>
          </a:xfrm>
        </p:spPr>
        <p:txBody>
          <a:bodyPr/>
          <a:lstStyle>
            <a:lvl1pPr>
              <a:defRPr sz="260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84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2 :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09" y="1093076"/>
            <a:ext cx="7037473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70" y="68887"/>
            <a:ext cx="11272717" cy="609600"/>
          </a:xfrm>
        </p:spPr>
        <p:txBody>
          <a:bodyPr/>
          <a:lstStyle>
            <a:lvl1pPr>
              <a:defRPr sz="260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B831CF-0AF8-4847-83BC-16AE8B755C9B}"/>
              </a:ext>
            </a:extLst>
          </p:cNvPr>
          <p:cNvSpPr>
            <a:spLocks noGrp="1"/>
          </p:cNvSpPr>
          <p:nvPr>
            <p:ph idx="11"/>
          </p:nvPr>
        </p:nvSpPr>
        <p:spPr>
          <a:xfrm flipH="1">
            <a:off x="7699663" y="1093076"/>
            <a:ext cx="3975277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5590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2 : 1 (right emp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09" y="1093076"/>
            <a:ext cx="7037473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70" y="68887"/>
            <a:ext cx="11272717" cy="609600"/>
          </a:xfrm>
        </p:spPr>
        <p:txBody>
          <a:bodyPr/>
          <a:lstStyle>
            <a:lvl1pPr>
              <a:defRPr sz="260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1742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808" y="76200"/>
            <a:ext cx="11272717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808" y="925690"/>
            <a:ext cx="11272717" cy="54412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3286" y="6461126"/>
            <a:ext cx="681655" cy="33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B82A88D-B8AD-EB4E-81B8-83B63BBCE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92" r:id="rId3"/>
    <p:sldLayoutId id="2147483673" r:id="rId4"/>
    <p:sldLayoutId id="2147483675" r:id="rId5"/>
    <p:sldLayoutId id="2147483676" r:id="rId6"/>
    <p:sldLayoutId id="2147483685" r:id="rId7"/>
    <p:sldLayoutId id="2147483686" r:id="rId8"/>
    <p:sldLayoutId id="2147483687" r:id="rId9"/>
    <p:sldLayoutId id="2147483688" r:id="rId10"/>
    <p:sldLayoutId id="2147483680" r:id="rId11"/>
    <p:sldLayoutId id="2147483689" r:id="rId12"/>
    <p:sldLayoutId id="2147483690" r:id="rId13"/>
    <p:sldLayoutId id="2147483681" r:id="rId14"/>
    <p:sldLayoutId id="2147483682" r:id="rId15"/>
    <p:sldLayoutId id="2147483693" r:id="rId16"/>
    <p:sldLayoutId id="2147483694" r:id="rId17"/>
  </p:sldLayoutIdLst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 i="0">
          <a:solidFill>
            <a:srgbClr val="043164"/>
          </a:solidFill>
          <a:latin typeface="Helvetica Neue" charset="0"/>
          <a:ea typeface="Helvetica Neue" charset="0"/>
          <a:cs typeface="Helvetica Neue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" pitchFamily="-109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" pitchFamily="-109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" pitchFamily="-109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 b="0" i="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0" i="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 b="0" i="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13C7F-6762-A846-80BF-BE50C3E8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a Safety-First Hardware Design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D8682-9578-5F4D-A9D7-9F6972C5D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Lennart Van Hirtum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FFBB2-5EFB-284D-941A-6472957796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Prof. Christian </a:t>
            </a:r>
            <a:r>
              <a:rPr lang="en-US" dirty="0" err="1"/>
              <a:t>Plessl</a:t>
            </a:r>
            <a:r>
              <a:rPr lang="en-US" dirty="0"/>
              <a:t>   - Promotor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BFF4B-F6E1-5C4B-A940-361DA1D5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NHR Summer School, Paderborn University, 12-16 June 2023</a:t>
            </a:r>
          </a:p>
        </p:txBody>
      </p:sp>
    </p:spTree>
    <p:extLst>
      <p:ext uri="{BB962C8B-B14F-4D97-AF65-F5344CB8AC3E}">
        <p14:creationId xmlns:p14="http://schemas.microsoft.com/office/powerpoint/2010/main" val="312722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70CF0-E4EC-0579-0B5E-BDFF9D82A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600" dirty="0"/>
              <a:t>TL-Verilog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Filament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Chisel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Rust </a:t>
            </a:r>
            <a:r>
              <a:rPr lang="en-BE" sz="2800" dirty="0"/>
              <a:t>🦀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25BE43-D6E1-B0C1-3376-ED4BCEB6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Inspirations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1758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5C36DB63-3763-4D53-4D91-D9428EEB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20" y="1706593"/>
            <a:ext cx="1223413" cy="6881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2BB445-B08A-9437-B33D-957FD3926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9" t="26858" r="11202" b="28116"/>
          <a:stretch/>
        </p:blipFill>
        <p:spPr>
          <a:xfrm>
            <a:off x="10287754" y="5028311"/>
            <a:ext cx="1052500" cy="4080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F14924-0E4D-A6A9-AE22-B32CC6C4A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194" y="3068746"/>
            <a:ext cx="1142036" cy="3879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5F0081-0FC3-8BBB-9320-723DA816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  <a:endParaRPr lang="en-BE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8C91B4-00F6-E0B0-9ED6-C62F743CF508}"/>
              </a:ext>
            </a:extLst>
          </p:cNvPr>
          <p:cNvCxnSpPr>
            <a:cxnSpLocks/>
          </p:cNvCxnSpPr>
          <p:nvPr/>
        </p:nvCxnSpPr>
        <p:spPr>
          <a:xfrm flipV="1">
            <a:off x="1384184" y="1627464"/>
            <a:ext cx="0" cy="41693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349E73-7DD6-C59D-7AFE-1342F6BDFF66}"/>
              </a:ext>
            </a:extLst>
          </p:cNvPr>
          <p:cNvCxnSpPr>
            <a:cxnSpLocks/>
          </p:cNvCxnSpPr>
          <p:nvPr/>
        </p:nvCxnSpPr>
        <p:spPr>
          <a:xfrm>
            <a:off x="1384184" y="5814969"/>
            <a:ext cx="385893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B3484BF-CB16-A7B2-C3B8-A153E67EE215}"/>
              </a:ext>
            </a:extLst>
          </p:cNvPr>
          <p:cNvSpPr txBox="1"/>
          <p:nvPr/>
        </p:nvSpPr>
        <p:spPr>
          <a:xfrm>
            <a:off x="92279" y="157723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 Level</a:t>
            </a:r>
          </a:p>
          <a:p>
            <a:pPr algn="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Control</a:t>
            </a:r>
            <a:endParaRPr lang="en-B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4D0AA1-78D3-546D-1EEF-B9D0F4E9255F}"/>
              </a:ext>
            </a:extLst>
          </p:cNvPr>
          <p:cNvSpPr txBox="1"/>
          <p:nvPr/>
        </p:nvSpPr>
        <p:spPr>
          <a:xfrm>
            <a:off x="4823774" y="600114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Safety</a:t>
            </a:r>
            <a:endParaRPr lang="en-B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A9063-CB1E-7117-5C9B-D7B7646E5041}"/>
              </a:ext>
            </a:extLst>
          </p:cNvPr>
          <p:cNvSpPr txBox="1"/>
          <p:nvPr/>
        </p:nvSpPr>
        <p:spPr>
          <a:xfrm>
            <a:off x="1285801" y="678487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Software Languages</a:t>
            </a:r>
            <a:endParaRPr lang="en-BE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DED75B-16E4-7E58-0FA3-44B827A53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394" y="2034642"/>
            <a:ext cx="1245269" cy="8301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776C2D-0F8C-1F09-B884-6353D456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027" y="1929761"/>
            <a:ext cx="615606" cy="6156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51947C-D9BD-3AFB-16B9-EF7BAEF63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439" y="2823815"/>
            <a:ext cx="574831" cy="7919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018CEC-B165-936E-5F65-9FB41ADBF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6801" y="4322567"/>
            <a:ext cx="787278" cy="7872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1A3B78-2828-6094-E6E8-875A957B25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380" y="4402306"/>
            <a:ext cx="1093209" cy="109320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F1A959-E1F2-1D27-E9DF-EFBCA4528EBB}"/>
              </a:ext>
            </a:extLst>
          </p:cNvPr>
          <p:cNvCxnSpPr/>
          <p:nvPr/>
        </p:nvCxnSpPr>
        <p:spPr>
          <a:xfrm>
            <a:off x="2333984" y="1855700"/>
            <a:ext cx="2909135" cy="2386102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B2D7859-B4BD-F6F5-E94A-F63F503049F0}"/>
              </a:ext>
            </a:extLst>
          </p:cNvPr>
          <p:cNvCxnSpPr>
            <a:cxnSpLocks/>
          </p:cNvCxnSpPr>
          <p:nvPr/>
        </p:nvCxnSpPr>
        <p:spPr>
          <a:xfrm flipV="1">
            <a:off x="6986973" y="1627464"/>
            <a:ext cx="0" cy="41693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6D14DC-550B-BE9A-EDD8-648867E5AC01}"/>
              </a:ext>
            </a:extLst>
          </p:cNvPr>
          <p:cNvCxnSpPr>
            <a:cxnSpLocks/>
          </p:cNvCxnSpPr>
          <p:nvPr/>
        </p:nvCxnSpPr>
        <p:spPr>
          <a:xfrm>
            <a:off x="6986973" y="5814969"/>
            <a:ext cx="385893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7EE233F-9FEF-65C0-A6EF-7F459F07A679}"/>
              </a:ext>
            </a:extLst>
          </p:cNvPr>
          <p:cNvSpPr txBox="1"/>
          <p:nvPr/>
        </p:nvSpPr>
        <p:spPr>
          <a:xfrm>
            <a:off x="10426564" y="600114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Safety</a:t>
            </a:r>
            <a:endParaRPr lang="en-B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0E108C-CF63-182C-4E03-81A0454964B2}"/>
              </a:ext>
            </a:extLst>
          </p:cNvPr>
          <p:cNvSpPr txBox="1"/>
          <p:nvPr/>
        </p:nvSpPr>
        <p:spPr>
          <a:xfrm>
            <a:off x="7173816" y="678487"/>
            <a:ext cx="3627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Hardware Languages</a:t>
            </a:r>
            <a:endParaRPr lang="en-BE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7AE9938-DFC4-CCDA-A8E6-C182346921A8}"/>
              </a:ext>
            </a:extLst>
          </p:cNvPr>
          <p:cNvCxnSpPr/>
          <p:nvPr/>
        </p:nvCxnSpPr>
        <p:spPr>
          <a:xfrm>
            <a:off x="7936773" y="1855700"/>
            <a:ext cx="2909135" cy="2386102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1EF06A1-F4DD-E841-AE0D-B2895C6ADC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4117" y="2378384"/>
            <a:ext cx="676829" cy="6768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3465887-3AA0-FA6D-2623-5E1571D2D3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5131" y="1767649"/>
            <a:ext cx="676827" cy="6768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627743-CB5B-4377-2990-DFD9870B3F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4323" y="4217870"/>
            <a:ext cx="747211" cy="7472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3AE59B0-0EE8-C10C-F261-24DE563762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62904" y="3608073"/>
            <a:ext cx="977428" cy="129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A233B79-1AD9-EAD2-F1A0-880D0EF56C91}"/>
              </a:ext>
            </a:extLst>
          </p:cNvPr>
          <p:cNvSpPr txBox="1"/>
          <p:nvPr/>
        </p:nvSpPr>
        <p:spPr>
          <a:xfrm>
            <a:off x="5708704" y="157723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 Level</a:t>
            </a:r>
          </a:p>
          <a:p>
            <a:pPr algn="r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Control</a:t>
            </a:r>
            <a:endParaRPr lang="en-B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3231D7-1037-B033-953F-340D4BFF67A4}"/>
              </a:ext>
            </a:extLst>
          </p:cNvPr>
          <p:cNvSpPr txBox="1"/>
          <p:nvPr/>
        </p:nvSpPr>
        <p:spPr>
          <a:xfrm>
            <a:off x="8460659" y="3190691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TL-Verilog</a:t>
            </a:r>
            <a:endParaRPr lang="en-B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7089B3F-5F41-702D-EFCD-0A9241A144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61143" y="4562870"/>
            <a:ext cx="838691" cy="73385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231CE41-7F4D-681C-1888-D385CAA2AB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3706" y="4382284"/>
            <a:ext cx="769123" cy="76912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93EF904C-EFB7-FC94-020B-CF59438CA9FB}"/>
              </a:ext>
            </a:extLst>
          </p:cNvPr>
          <p:cNvSpPr/>
          <p:nvPr/>
        </p:nvSpPr>
        <p:spPr>
          <a:xfrm>
            <a:off x="10174303" y="1627464"/>
            <a:ext cx="676826" cy="6768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??</a:t>
            </a:r>
            <a:endParaRPr lang="en-BE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5" grpId="0"/>
      <p:bldP spid="46" grpId="0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677B-E295-5A71-07D3-35B119A34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B050"/>
                </a:solidFill>
              </a:rPr>
              <a:t>Verilog/VHDL are Industry standard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B050"/>
                </a:solidFill>
              </a:rPr>
              <a:t>Can describe any hardware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CB3365"/>
                </a:solidFill>
              </a:rPr>
              <a:t>Incredibly verbose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CB3365"/>
                </a:solidFill>
              </a:rPr>
              <a:t>Bugs are common &amp; difficult to find!</a:t>
            </a:r>
          </a:p>
          <a:p>
            <a:endParaRPr lang="en-GB" dirty="0"/>
          </a:p>
          <a:p>
            <a:endParaRPr lang="en-GB" dirty="0"/>
          </a:p>
          <a:p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26AA9-00C1-F3A6-AE4A-47276B7F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existing RTL languages?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5495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677B-E295-5A71-07D3-35B119A34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4" y="238224"/>
            <a:ext cx="11917284" cy="56421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/>
              <a:t>This is REAL Verilog code, written by REAL programmers!</a:t>
            </a:r>
          </a:p>
          <a:p>
            <a:endParaRPr lang="en-GB" dirty="0"/>
          </a:p>
          <a:p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B9DF7-A96E-DE53-F700-36BA409E7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10" y="1255333"/>
            <a:ext cx="5407942" cy="244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53420-F829-2B50-314A-8044D578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710" y="1255333"/>
            <a:ext cx="4264540" cy="489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2AFE5-B9D9-03B6-57E6-742763603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79" y="4356425"/>
            <a:ext cx="5405573" cy="179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B807A5-D3D0-BB2A-3E03-EB050D467BF5}"/>
              </a:ext>
            </a:extLst>
          </p:cNvPr>
          <p:cNvSpPr txBox="1"/>
          <p:nvPr/>
        </p:nvSpPr>
        <p:spPr>
          <a:xfrm>
            <a:off x="2680301" y="3808184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?????????</a:t>
            </a:r>
            <a:endParaRPr lang="en-BE" sz="2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8AD27D-2547-EBFD-33FE-5EEC07F0FFF6}"/>
              </a:ext>
            </a:extLst>
          </p:cNvPr>
          <p:cNvSpPr txBox="1"/>
          <p:nvPr/>
        </p:nvSpPr>
        <p:spPr>
          <a:xfrm>
            <a:off x="1994216" y="6341567"/>
            <a:ext cx="310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?????????????????</a:t>
            </a:r>
            <a:endParaRPr lang="en-BE" sz="2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420FD8-6E0B-C58D-4685-FE29EB008EEA}"/>
              </a:ext>
            </a:extLst>
          </p:cNvPr>
          <p:cNvSpPr txBox="1"/>
          <p:nvPr/>
        </p:nvSpPr>
        <p:spPr>
          <a:xfrm>
            <a:off x="7078073" y="6311294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????????????????????????</a:t>
            </a:r>
            <a:endParaRPr lang="en-BE" sz="2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4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21C73-D036-F94F-3F44-C18D78813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80% of time is spent debugging and fiddling!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Improve debuggability</a:t>
            </a:r>
          </a:p>
          <a:p>
            <a:pPr lvl="1"/>
            <a:r>
              <a:rPr lang="en-GB" sz="2800" dirty="0"/>
              <a:t>Readability </a:t>
            </a:r>
            <a:r>
              <a:rPr lang="en-GB" sz="2800" dirty="0">
                <a:sym typeface="Wingdings" panose="05000000000000000000" pitchFamily="2" charset="2"/>
              </a:rPr>
              <a:t></a:t>
            </a:r>
            <a:r>
              <a:rPr lang="en-GB" sz="2800" dirty="0"/>
              <a:t> HLS does this well</a:t>
            </a:r>
            <a:endParaRPr lang="en-GB" sz="2800" dirty="0">
              <a:sym typeface="Wingdings" panose="05000000000000000000" pitchFamily="2" charset="2"/>
            </a:endParaRPr>
          </a:p>
          <a:p>
            <a:pPr lvl="1"/>
            <a:r>
              <a:rPr lang="en-GB" sz="2800" dirty="0">
                <a:sym typeface="Wingdings" panose="05000000000000000000" pitchFamily="2" charset="2"/>
              </a:rPr>
              <a:t>Tooling &amp; User feedback  Most are behind by decades</a:t>
            </a:r>
            <a:endParaRPr lang="en-GB" sz="2800" dirty="0"/>
          </a:p>
          <a:p>
            <a:pPr lvl="1"/>
            <a:r>
              <a:rPr lang="en-GB" sz="2800" dirty="0"/>
              <a:t>Prevent Bugs </a:t>
            </a:r>
            <a:r>
              <a:rPr lang="en-GB" sz="2800" dirty="0">
                <a:sym typeface="Wingdings" panose="05000000000000000000" pitchFamily="2" charset="2"/>
              </a:rPr>
              <a:t> No one really does this</a:t>
            </a:r>
          </a:p>
          <a:p>
            <a:pPr lvl="1"/>
            <a:r>
              <a:rPr lang="en-GB" sz="2800" dirty="0">
                <a:sym typeface="Wingdings" panose="05000000000000000000" pitchFamily="2" charset="2"/>
              </a:rPr>
              <a:t>Make common modifications easy</a:t>
            </a:r>
          </a:p>
          <a:p>
            <a:pPr lvl="1"/>
            <a:endParaRPr lang="en-BE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D1E6EF-4B80-4F11-9593-502E0563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improve?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2439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E3D991-855C-3404-0D99-44533F04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35" y="2874525"/>
            <a:ext cx="11272717" cy="754385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u="sng" dirty="0">
                <a:solidFill>
                  <a:srgbClr val="0070C0"/>
                </a:solidFill>
              </a:rPr>
              <a:t>github.com/pc2/sus-compiler</a:t>
            </a:r>
            <a:endParaRPr lang="en-BE" sz="4400" u="sng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4B3B8C-75ED-8583-A946-8331612A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717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CAB761-B1DF-50CF-1618-B1AE55484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08" y="861655"/>
            <a:ext cx="11272717" cy="51346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B050"/>
                </a:solidFill>
              </a:rPr>
              <a:t>Very Compact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B050"/>
                </a:solidFill>
              </a:rPr>
              <a:t>Good-</a:t>
            </a:r>
            <a:r>
              <a:rPr lang="en-GB" sz="3200" dirty="0" err="1">
                <a:solidFill>
                  <a:srgbClr val="00B050"/>
                </a:solidFill>
              </a:rPr>
              <a:t>ish</a:t>
            </a:r>
            <a:r>
              <a:rPr lang="en-GB" sz="3200" dirty="0">
                <a:solidFill>
                  <a:srgbClr val="00B050"/>
                </a:solidFill>
              </a:rPr>
              <a:t> results on most designs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C00000"/>
                </a:solidFill>
              </a:rPr>
              <a:t>Imperative nature of HLS does not map to hardware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C00000"/>
                </a:solidFill>
              </a:rPr>
              <a:t>Clever compilers</a:t>
            </a:r>
          </a:p>
          <a:p>
            <a:pPr lvl="1">
              <a:lnSpc>
                <a:spcPct val="150000"/>
              </a:lnSpc>
            </a:pPr>
            <a:r>
              <a:rPr lang="en-GB" sz="2800" dirty="0">
                <a:solidFill>
                  <a:srgbClr val="C00000"/>
                </a:solidFill>
              </a:rPr>
              <a:t>But much fiddling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C00000"/>
                </a:solidFill>
              </a:rPr>
              <a:t>Little control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C00000"/>
                </a:solidFill>
              </a:rPr>
              <a:t>Proprietary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4C5CC3-C827-CB96-4E55-0BF9D569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HLS?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35C8F-9648-5762-42D8-D8D3A27C3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173" y="3429000"/>
            <a:ext cx="7911659" cy="336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52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4CD573-95B3-6312-A7B5-C9652F3A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5A8A39-F86B-4FAA-1ACE-009C433A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5809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DB34AF-2146-4FCD-323E-D68A89C0F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600" dirty="0"/>
              <a:t>New RTL Language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As easy to use as HLS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Stay low-level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More Type-safety!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More Time-safety!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Focus on tools!</a:t>
            </a:r>
            <a:endParaRPr lang="en-BE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5F0081-0FC3-8BBB-9320-723DA816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of attack</a:t>
            </a:r>
            <a:endParaRPr lang="en-BE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EF06D37D-29A0-30B0-6A93-C5EA9DDB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61249" y="3265600"/>
            <a:ext cx="7178901" cy="32505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633087"/>
      </p:ext>
    </p:extLst>
  </p:cSld>
  <p:clrMapOvr>
    <a:masterClrMapping/>
  </p:clrMapOvr>
</p:sld>
</file>

<file path=ppt/theme/theme1.xml><?xml version="1.0" encoding="utf-8"?>
<a:theme xmlns:a="http://schemas.openxmlformats.org/drawingml/2006/main" name="Codesign-2011">
  <a:themeElements>
    <a:clrScheme name="PC2 Master 2019">
      <a:dk1>
        <a:srgbClr val="000000"/>
      </a:dk1>
      <a:lt1>
        <a:srgbClr val="FFFFFF"/>
      </a:lt1>
      <a:dk2>
        <a:srgbClr val="5D5D5F"/>
      </a:dk2>
      <a:lt2>
        <a:srgbClr val="E7E6E6"/>
      </a:lt2>
      <a:accent1>
        <a:srgbClr val="4EBCE3"/>
      </a:accent1>
      <a:accent2>
        <a:srgbClr val="043063"/>
      </a:accent2>
      <a:accent3>
        <a:srgbClr val="E98E28"/>
      </a:accent3>
      <a:accent4>
        <a:srgbClr val="CB3365"/>
      </a:accent4>
      <a:accent5>
        <a:srgbClr val="95B933"/>
      </a:accent5>
      <a:accent6>
        <a:srgbClr val="E8F1F8"/>
      </a:accent6>
      <a:hlink>
        <a:srgbClr val="043063"/>
      </a:hlink>
      <a:folHlink>
        <a:srgbClr val="04306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A5019B7-443C-AC4E-BCCF-E479935367C1}" vid="{F7101298-30C3-5B40-9306-CFB836F02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2021-07 PC2 Slide Master</Template>
  <TotalTime>0</TotalTime>
  <Words>191</Words>
  <Application>Microsoft Office PowerPoint</Application>
  <PresentationFormat>Custom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 Neue</vt:lpstr>
      <vt:lpstr>Helvetica Neue Medium</vt:lpstr>
      <vt:lpstr>Wingdings</vt:lpstr>
      <vt:lpstr>Codesign-2011</vt:lpstr>
      <vt:lpstr>Design of a Safety-First Hardware Design Language</vt:lpstr>
      <vt:lpstr>Motivation</vt:lpstr>
      <vt:lpstr>Why not existing RTL languages?</vt:lpstr>
      <vt:lpstr>PowerPoint Presentation</vt:lpstr>
      <vt:lpstr>What to improve?</vt:lpstr>
      <vt:lpstr>PowerPoint Presentation</vt:lpstr>
      <vt:lpstr>Why not HLS?</vt:lpstr>
      <vt:lpstr>Appendix</vt:lpstr>
      <vt:lpstr>Plan of attack</vt:lpstr>
      <vt:lpstr>Inspirations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 Safety-First Hardware Design Language</dc:title>
  <dc:creator>Lennart Van Hirtum</dc:creator>
  <cp:lastModifiedBy>Lennart Van Hirtum</cp:lastModifiedBy>
  <cp:revision>12</cp:revision>
  <cp:lastPrinted>2017-12-04T22:54:56Z</cp:lastPrinted>
  <dcterms:created xsi:type="dcterms:W3CDTF">2023-06-08T12:38:00Z</dcterms:created>
  <dcterms:modified xsi:type="dcterms:W3CDTF">2023-06-12T11:54:28Z</dcterms:modified>
</cp:coreProperties>
</file>