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AA592-6DCD-65A1-DA42-FFD80A804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45AE53-9C0E-F154-8651-2ADFF7346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58D49-2A0C-F332-1F19-E42978FE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C2B04-21F0-10BD-5558-84DA27F5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54567-CD9F-EA64-2C1E-15DF90FE3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080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EB925-A23F-4E98-8260-D027DE72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A466CD-7BBC-FFE3-C0FB-E0CB66AD1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7C924-A6C4-6F2C-1615-096C0AB0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346A-3D3C-1C45-8F5F-522BC6A3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9B971-29AA-F63B-240E-D0E23964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59032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33BDB-8C5B-3E84-4C77-3C56E715AD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C0ECC-7FA1-AEF0-B7AB-1E3AA7759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4149D-E6F4-2AC1-A87F-D2225619B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835D37-CF04-8358-4D3C-22B67A66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4A35B-9A22-27A6-658B-2AF3F7B3A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4236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3CDF6-FDCE-679A-CFFC-A62D051C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611A9-47E1-16A6-C2DD-B17DCAE0B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830C-6F87-17C2-6E1F-43C4DEA75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22018-E199-C7F0-2739-2FFB0D35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027DB-F69B-CAFC-D222-6D6192F9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53025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2862C-6361-82A5-60A2-BC6EDFC93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576FE-B576-A8D1-8C7E-86645DE47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4E070-ADEE-04A1-A31E-BBE6AA942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652FA-CCCE-6BAC-4EDD-F29E44C1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BBA0A-ABD0-97DE-6077-AC60C4743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45332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F2CB-E05F-FC42-76E5-CFC70BBA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8D061-C4C3-BBEB-8EBB-CF5809972D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97962-B412-9234-44B1-0B58CE83C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A30AE-004E-5C59-8E0C-DC22EE0C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0DC7A-6F43-E8FD-41E0-3B3EADC1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66FEB-09DD-983F-A107-422745350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7200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7E86F-ED0F-3AA9-10DE-F7364874B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A1E75A-1672-EC33-115B-ADC6C23B0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DD9BB-CF3A-A849-493D-15BB6D47D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3F9970-A089-5054-414F-61E65014C3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48ED03-566D-A846-CB15-D8BE1B35F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0AB119-DA37-E067-3D5C-D9E0875DB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7957-943E-B264-8351-5932EED5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49FE6-2F75-B58A-E94B-82763C3B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754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17C84-EF0A-FE2A-B650-9F95A919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09CFB0-7148-E2C8-B870-45C1119B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DB89F-531D-881B-172F-5924B1448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AF3D5-DDC9-B332-D64C-127FE6E45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8257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C140F5-C63B-EF55-2548-94BF83AEF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CC52A-B40B-2F05-BE74-070D287A1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23EB3-3604-F48D-8A87-CDFAE1EFA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8351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BB627-FC11-8294-ECE5-2D6148053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0D635-661A-A1A9-366D-191ABDF40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64301-4D0D-7CB5-20F5-17860705C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6B306-CE1C-6E8E-C15C-0861938B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62919-C4A1-6B10-2FDF-9CA2BF842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2BCF1F-FAEB-AEA2-9E72-8B04AC0EC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5842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7019C-A9C3-69A3-81B6-32ECE6BC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384422-4C5C-5830-036A-225C11EE7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23760C-3B84-E3C5-D9A9-7F66B0102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2F3E1-8669-775D-DBD1-1AF2EC733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79C83C-044A-C6FC-5512-97004B151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CE28B-7CD8-8233-2EBE-94BA4282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9139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2E2998-970B-9E80-153A-AA4627380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ED23F-58ED-64C1-40C6-C1C5DAB8E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061A7-916D-28B1-739A-CABE6ADA1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D234-9C43-49FF-8D88-A8DF48BFCCAA}" type="datetimeFigureOut">
              <a:rPr lang="en-BE" smtClean="0"/>
              <a:t>27/05/2022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D3736A-3CF7-EA9C-7B6B-62242C2D1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077D0-0903-3152-A7CA-2072F0B1D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98B9-4409-4C69-A6B6-D60FB6BC3ED8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55142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9CAA-C6AC-467C-A532-AFE9DF68FC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My most recent developments</a:t>
            </a:r>
            <a:endParaRPr lang="en-B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F7409E-6142-F3DE-6919-2D0007E5C4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4684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7E1F-4EB4-2C69-9C58-74F78A62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Block-based methods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5FE9C-BA7C-0233-A8DF-2EF26F25C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68661"/>
            <a:ext cx="10515600" cy="2108302"/>
          </a:xfrm>
        </p:spPr>
        <p:txBody>
          <a:bodyPr/>
          <a:lstStyle/>
          <a:p>
            <a:r>
              <a:rPr lang="en-GB" dirty="0"/>
              <a:t>Compress sequence constraints into blocks</a:t>
            </a:r>
          </a:p>
          <a:p>
            <a:r>
              <a:rPr lang="en-GB" dirty="0"/>
              <a:t>Convert to new inter-block constraints</a:t>
            </a:r>
            <a:endParaRPr lang="en-BE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7FF80A-B58A-09AC-33A0-DA12FFE96E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697345"/>
              </p:ext>
            </p:extLst>
          </p:nvPr>
        </p:nvGraphicFramePr>
        <p:xfrm>
          <a:off x="838200" y="1825625"/>
          <a:ext cx="1051559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114">
                  <a:extLst>
                    <a:ext uri="{9D8B030D-6E8A-4147-A177-3AD203B41FA5}">
                      <a16:colId xmlns:a16="http://schemas.microsoft.com/office/drawing/2014/main" val="1408886494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663361997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396180072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66794645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78679798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1822687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86314598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45346394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52403654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4272208793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201898116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1220817479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674710908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3498812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  <a:endParaRPr lang="en-B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67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7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612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586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F</a:t>
                      </a:r>
                      <a:endParaRPr lang="en-BE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885457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6DD454C-F72B-EB65-ED89-18912040AA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684698"/>
              </p:ext>
            </p:extLst>
          </p:nvPr>
        </p:nvGraphicFramePr>
        <p:xfrm>
          <a:off x="9580228" y="5419336"/>
          <a:ext cx="1920148" cy="1419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37">
                  <a:extLst>
                    <a:ext uri="{9D8B030D-6E8A-4147-A177-3AD203B41FA5}">
                      <a16:colId xmlns:a16="http://schemas.microsoft.com/office/drawing/2014/main" val="907057152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56496664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320002930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1770767055"/>
                    </a:ext>
                  </a:extLst>
                </a:gridCol>
              </a:tblGrid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781877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430429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8044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35989C33-D948-08F9-B7AD-D1D18A42372D}"/>
              </a:ext>
            </a:extLst>
          </p:cNvPr>
          <p:cNvGrpSpPr/>
          <p:nvPr/>
        </p:nvGrpSpPr>
        <p:grpSpPr>
          <a:xfrm rot="17634873">
            <a:off x="9335036" y="4393164"/>
            <a:ext cx="1512815" cy="380301"/>
            <a:chOff x="8758107" y="3280095"/>
            <a:chExt cx="1512815" cy="38030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4303D96-5120-A0AA-7AD8-0FFC8BA15648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F2A9E0C-EF16-32AD-64DB-FDB6B97FE876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A623FED-1653-528B-078D-7C3AEF17A33B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CF31030-1D95-89AD-A909-4BBA4FE877A5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9C1E81-44FC-4DC2-48FA-BCD6815033C6}"/>
              </a:ext>
            </a:extLst>
          </p:cNvPr>
          <p:cNvGrpSpPr/>
          <p:nvPr/>
        </p:nvGrpSpPr>
        <p:grpSpPr>
          <a:xfrm>
            <a:off x="7485774" y="5457087"/>
            <a:ext cx="1888922" cy="384496"/>
            <a:chOff x="6663653" y="4131578"/>
            <a:chExt cx="1888922" cy="3844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07DBDD4-392A-5396-745A-6E214952D01A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D0DAE1E-9625-664B-C7BF-708EA71D4F0E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CFC319C-BA3D-0935-B365-E1C13E58AB6F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18CA44-0823-7A53-F8E8-81989C30F60C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54682BA-08D4-0F54-858E-2B5FB77A4206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2DA8D98-97A6-0BD5-B927-9FD48416DC71}"/>
              </a:ext>
            </a:extLst>
          </p:cNvPr>
          <p:cNvGrpSpPr/>
          <p:nvPr/>
        </p:nvGrpSpPr>
        <p:grpSpPr>
          <a:xfrm rot="17634873">
            <a:off x="9797829" y="4419729"/>
            <a:ext cx="1512815" cy="380301"/>
            <a:chOff x="8758107" y="3280095"/>
            <a:chExt cx="1512815" cy="38030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3258696-96CF-4650-0597-04FA8ADA2EA6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D939D96-3685-47ED-FCE8-855B4B601FB5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CDFADF0-B32E-7818-8331-74325C359007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D2D1FA2-F18D-BEE0-3DC7-476A3F71E6CA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FFE2FAB-07DE-0B55-8EC9-72A19572C858}"/>
              </a:ext>
            </a:extLst>
          </p:cNvPr>
          <p:cNvGrpSpPr/>
          <p:nvPr/>
        </p:nvGrpSpPr>
        <p:grpSpPr>
          <a:xfrm rot="17634873">
            <a:off x="10284391" y="4394562"/>
            <a:ext cx="1512815" cy="380301"/>
            <a:chOff x="8758107" y="3280095"/>
            <a:chExt cx="1512815" cy="3803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7ACD128-729B-6B58-EF23-5099EC46B30B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8B108A-D54E-AB52-3285-0107C9E57A2A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23FA40F-57B8-602B-D9FD-8DCD9E2C2ED7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8AABF85-E3AE-53D8-FF56-6EDD8CBA68F9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157D4C3-99F8-79B8-8D32-235DF9E51E8B}"/>
              </a:ext>
            </a:extLst>
          </p:cNvPr>
          <p:cNvGrpSpPr/>
          <p:nvPr/>
        </p:nvGrpSpPr>
        <p:grpSpPr>
          <a:xfrm rot="17634873">
            <a:off x="10747184" y="4421127"/>
            <a:ext cx="1512815" cy="380301"/>
            <a:chOff x="8758107" y="3280095"/>
            <a:chExt cx="1512815" cy="38030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6FE982-420A-3472-3A0C-93CEE36AA585}"/>
                </a:ext>
              </a:extLst>
            </p:cNvPr>
            <p:cNvSpPr/>
            <p:nvPr/>
          </p:nvSpPr>
          <p:spPr>
            <a:xfrm>
              <a:off x="8758107" y="3280095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0276997-4658-96CE-A661-6C2A46749751}"/>
                </a:ext>
              </a:extLst>
            </p:cNvPr>
            <p:cNvSpPr/>
            <p:nvPr/>
          </p:nvSpPr>
          <p:spPr>
            <a:xfrm>
              <a:off x="9137010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006961E-E486-D627-59E7-064BAE8EB356}"/>
                </a:ext>
              </a:extLst>
            </p:cNvPr>
            <p:cNvSpPr/>
            <p:nvPr/>
          </p:nvSpPr>
          <p:spPr>
            <a:xfrm>
              <a:off x="9514515" y="3281493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1A7F920-238A-595D-20EA-6F503BA54D32}"/>
                </a:ext>
              </a:extLst>
            </p:cNvPr>
            <p:cNvSpPr/>
            <p:nvPr/>
          </p:nvSpPr>
          <p:spPr>
            <a:xfrm>
              <a:off x="9893418" y="3282891"/>
              <a:ext cx="377504" cy="37750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E6359A7-CD5A-256A-5CCC-A061CDB6107F}"/>
              </a:ext>
            </a:extLst>
          </p:cNvPr>
          <p:cNvGrpSpPr/>
          <p:nvPr/>
        </p:nvGrpSpPr>
        <p:grpSpPr>
          <a:xfrm>
            <a:off x="7487172" y="5928269"/>
            <a:ext cx="1888922" cy="384496"/>
            <a:chOff x="6663653" y="4131578"/>
            <a:chExt cx="1888922" cy="38449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DD8E1DB-4D4C-9737-DC05-DF9E65A4AB20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4612422-52B8-E3FF-EEAC-1CCB16BF8E13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0B31957-1AF3-9CC5-11F0-1B2FE546350C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7845954-41A7-9BF0-A605-E2F4879A4A67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1A6EACD-8796-7F62-1406-4785F2EEF6E3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C89D396-48C5-3E5D-AEA4-FD0ABDB928DE}"/>
              </a:ext>
            </a:extLst>
          </p:cNvPr>
          <p:cNvGrpSpPr/>
          <p:nvPr/>
        </p:nvGrpSpPr>
        <p:grpSpPr>
          <a:xfrm>
            <a:off x="7488570" y="6424618"/>
            <a:ext cx="1888922" cy="384496"/>
            <a:chOff x="6663653" y="4131578"/>
            <a:chExt cx="1888922" cy="384496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697AE02-D5B0-6587-CC2E-523FF3BBAA16}"/>
                </a:ext>
              </a:extLst>
            </p:cNvPr>
            <p:cNvSpPr/>
            <p:nvPr/>
          </p:nvSpPr>
          <p:spPr>
            <a:xfrm>
              <a:off x="7039760" y="4137171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B851A45-EA55-4096-F5EB-21371B48DC36}"/>
                </a:ext>
              </a:extLst>
            </p:cNvPr>
            <p:cNvSpPr/>
            <p:nvPr/>
          </p:nvSpPr>
          <p:spPr>
            <a:xfrm>
              <a:off x="741866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560A630-1223-B7E8-EC91-D9B60DF84B46}"/>
                </a:ext>
              </a:extLst>
            </p:cNvPr>
            <p:cNvSpPr/>
            <p:nvPr/>
          </p:nvSpPr>
          <p:spPr>
            <a:xfrm>
              <a:off x="7796168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340153-20C5-3EC7-D2E1-AEF9E2134785}"/>
                </a:ext>
              </a:extLst>
            </p:cNvPr>
            <p:cNvSpPr/>
            <p:nvPr/>
          </p:nvSpPr>
          <p:spPr>
            <a:xfrm>
              <a:off x="8175071" y="4131578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2243756-A64C-3C96-E5CC-2DC6180E7D77}"/>
                </a:ext>
              </a:extLst>
            </p:cNvPr>
            <p:cNvSpPr/>
            <p:nvPr/>
          </p:nvSpPr>
          <p:spPr>
            <a:xfrm>
              <a:off x="6663653" y="4138569"/>
              <a:ext cx="377504" cy="3775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BE" dirty="0"/>
            </a:p>
          </p:txBody>
        </p:sp>
      </p:grpSp>
    </p:spTree>
    <p:extLst>
      <p:ext uri="{BB962C8B-B14F-4D97-AF65-F5344CB8AC3E}">
        <p14:creationId xmlns:p14="http://schemas.microsoft.com/office/powerpoint/2010/main" val="1624703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AE111-F67E-E5AC-3145-8DD8CEB0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Block-based methods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DAF60-19CB-B254-DC5C-615B4D10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Full Blocks</a:t>
            </a:r>
          </a:p>
          <a:p>
            <a:pPr lvl="1"/>
            <a:r>
              <a:rPr lang="en-GB" dirty="0"/>
              <a:t>Shift types included in block generation</a:t>
            </a:r>
          </a:p>
          <a:p>
            <a:pPr lvl="2"/>
            <a:r>
              <a:rPr lang="en-GB" dirty="0"/>
              <a:t>+ Very few constraints</a:t>
            </a:r>
          </a:p>
          <a:p>
            <a:pPr lvl="2"/>
            <a:r>
              <a:rPr lang="en-GB" dirty="0"/>
              <a:t>- Exponential #variables in shift types!</a:t>
            </a:r>
          </a:p>
          <a:p>
            <a:pPr marL="914400" lvl="2" indent="0">
              <a:buNone/>
            </a:pPr>
            <a:endParaRPr lang="en-GB" dirty="0"/>
          </a:p>
          <a:p>
            <a:r>
              <a:rPr lang="en-GB" dirty="0"/>
              <a:t>Day Blocks</a:t>
            </a:r>
          </a:p>
          <a:p>
            <a:pPr lvl="1"/>
            <a:r>
              <a:rPr lang="en-GB" dirty="0"/>
              <a:t>Blocks represent works/doesn’t work days</a:t>
            </a:r>
          </a:p>
          <a:p>
            <a:pPr lvl="2"/>
            <a:r>
              <a:rPr lang="en-GB" dirty="0"/>
              <a:t>+ Greatly reduced #blocks</a:t>
            </a:r>
          </a:p>
          <a:p>
            <a:pPr lvl="2"/>
            <a:r>
              <a:rPr lang="en-GB" dirty="0"/>
              <a:t>- More complex model</a:t>
            </a:r>
          </a:p>
          <a:p>
            <a:pPr marL="914400" lvl="2" indent="0">
              <a:buNone/>
            </a:pPr>
            <a:endParaRPr lang="en-GB" dirty="0"/>
          </a:p>
          <a:p>
            <a:r>
              <a:rPr lang="en-GB" dirty="0"/>
              <a:t>Hybrid method?</a:t>
            </a:r>
          </a:p>
        </p:txBody>
      </p:sp>
    </p:spTree>
    <p:extLst>
      <p:ext uri="{BB962C8B-B14F-4D97-AF65-F5344CB8AC3E}">
        <p14:creationId xmlns:p14="http://schemas.microsoft.com/office/powerpoint/2010/main" val="222628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0DEAC-1FB3-EA4B-B3C4-AD4ED4E4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Maximal </a:t>
            </a:r>
            <a:r>
              <a:rPr lang="en-GB" dirty="0" err="1"/>
              <a:t>BiClique</a:t>
            </a:r>
            <a:r>
              <a:rPr lang="en-GB" dirty="0"/>
              <a:t> Optimization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942AC-ED29-A103-C6FB-22223A04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Merge large number of exclusive constraints</a:t>
            </a:r>
          </a:p>
          <a:p>
            <a:r>
              <a:rPr lang="en-GB" dirty="0"/>
              <a:t>Tightens relaxation</a:t>
            </a:r>
          </a:p>
          <a:p>
            <a:r>
              <a:rPr lang="en-GB" dirty="0"/>
              <a:t>Esp. Effective for:</a:t>
            </a:r>
          </a:p>
          <a:p>
            <a:pPr lvl="1"/>
            <a:r>
              <a:rPr lang="en-GB" dirty="0"/>
              <a:t>Inter-block constraints</a:t>
            </a:r>
          </a:p>
          <a:p>
            <a:pPr lvl="1"/>
            <a:r>
              <a:rPr lang="en-GB" dirty="0"/>
              <a:t>Shift Rotation constraints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0B60F22-5B8E-4406-1958-420668B8B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95257"/>
              </p:ext>
            </p:extLst>
          </p:nvPr>
        </p:nvGraphicFramePr>
        <p:xfrm>
          <a:off x="6526636" y="3386386"/>
          <a:ext cx="1920148" cy="1419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37">
                  <a:extLst>
                    <a:ext uri="{9D8B030D-6E8A-4147-A177-3AD203B41FA5}">
                      <a16:colId xmlns:a16="http://schemas.microsoft.com/office/drawing/2014/main" val="907057152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56496664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320002930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1770767055"/>
                    </a:ext>
                  </a:extLst>
                </a:gridCol>
              </a:tblGrid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781877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430429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804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330C72-CA83-8D02-C654-84C4FECD9755}"/>
                  </a:ext>
                </a:extLst>
              </p:cNvPr>
              <p:cNvSpPr txBox="1"/>
              <p:nvPr/>
            </p:nvSpPr>
            <p:spPr>
              <a:xfrm>
                <a:off x="6824489" y="4912103"/>
                <a:ext cx="1205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BE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2330C72-CA83-8D02-C654-84C4FECD9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489" y="4912103"/>
                <a:ext cx="1205073" cy="276999"/>
              </a:xfrm>
              <a:prstGeom prst="rect">
                <a:avLst/>
              </a:prstGeom>
              <a:blipFill>
                <a:blip r:embed="rId2"/>
                <a:stretch>
                  <a:fillRect l="-2538" r="-4569" b="-11111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3EEFBC7-E15D-5E33-70DE-1D9AD4F09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316630"/>
              </p:ext>
            </p:extLst>
          </p:nvPr>
        </p:nvGraphicFramePr>
        <p:xfrm>
          <a:off x="9338346" y="3386386"/>
          <a:ext cx="1920148" cy="1419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0037">
                  <a:extLst>
                    <a:ext uri="{9D8B030D-6E8A-4147-A177-3AD203B41FA5}">
                      <a16:colId xmlns:a16="http://schemas.microsoft.com/office/drawing/2014/main" val="907057152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56496664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320002930"/>
                    </a:ext>
                  </a:extLst>
                </a:gridCol>
                <a:gridCol w="480037">
                  <a:extLst>
                    <a:ext uri="{9D8B030D-6E8A-4147-A177-3AD203B41FA5}">
                      <a16:colId xmlns:a16="http://schemas.microsoft.com/office/drawing/2014/main" val="1770767055"/>
                    </a:ext>
                  </a:extLst>
                </a:gridCol>
              </a:tblGrid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2781877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3430429"/>
                  </a:ext>
                </a:extLst>
              </a:tr>
              <a:tr h="473158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0</a:t>
                      </a:r>
                      <a:endParaRPr lang="en-B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1</a:t>
                      </a:r>
                      <a:endParaRPr lang="en-B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804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B93395-8915-1F2E-EC93-D0371DD98586}"/>
                  </a:ext>
                </a:extLst>
              </p:cNvPr>
              <p:cNvSpPr txBox="1"/>
              <p:nvPr/>
            </p:nvSpPr>
            <p:spPr>
              <a:xfrm>
                <a:off x="9338346" y="4853754"/>
                <a:ext cx="1916743" cy="6706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BE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EB93395-8915-1F2E-EC93-D0371DD985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8346" y="4853754"/>
                <a:ext cx="1916743" cy="6706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6C3D0ED2-0754-1984-AA6A-A85F4F771CCE}"/>
              </a:ext>
            </a:extLst>
          </p:cNvPr>
          <p:cNvSpPr/>
          <p:nvPr/>
        </p:nvSpPr>
        <p:spPr>
          <a:xfrm>
            <a:off x="9856295" y="3429000"/>
            <a:ext cx="864835" cy="857774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25AD4A-A143-E828-3991-7434603C79B5}"/>
              </a:ext>
            </a:extLst>
          </p:cNvPr>
          <p:cNvSpPr/>
          <p:nvPr/>
        </p:nvSpPr>
        <p:spPr>
          <a:xfrm>
            <a:off x="9396948" y="3467427"/>
            <a:ext cx="1266206" cy="330710"/>
          </a:xfrm>
          <a:prstGeom prst="rect">
            <a:avLst/>
          </a:prstGeom>
          <a:noFill/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432AFD-7192-2C8C-C4DE-01C26D9B02AC}"/>
              </a:ext>
            </a:extLst>
          </p:cNvPr>
          <p:cNvSpPr/>
          <p:nvPr/>
        </p:nvSpPr>
        <p:spPr>
          <a:xfrm>
            <a:off x="10854635" y="4400004"/>
            <a:ext cx="333432" cy="330710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34000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802A-A4F9-D581-F608-6EC4FCFE7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Method comparison</a:t>
            </a:r>
            <a:endParaRPr lang="en-B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EF8F36-087E-14A2-3771-D3267522DB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850" y="1825625"/>
            <a:ext cx="7478299" cy="4351338"/>
          </a:xfrm>
        </p:spPr>
      </p:pic>
    </p:spTree>
    <p:extLst>
      <p:ext uri="{BB962C8B-B14F-4D97-AF65-F5344CB8AC3E}">
        <p14:creationId xmlns:p14="http://schemas.microsoft.com/office/powerpoint/2010/main" val="37177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4802A-A4F9-D581-F608-6EC4FCFE7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Maximal </a:t>
            </a:r>
            <a:r>
              <a:rPr lang="en-GB" dirty="0" err="1"/>
              <a:t>BiClique</a:t>
            </a:r>
            <a:r>
              <a:rPr lang="en-GB" dirty="0"/>
              <a:t> optimization</a:t>
            </a:r>
            <a:endParaRPr lang="en-B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CAE9DA-CF4F-79AC-D42C-E1F957EBF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211" y="1825625"/>
            <a:ext cx="7495577" cy="4351338"/>
          </a:xfrm>
        </p:spPr>
      </p:pic>
    </p:spTree>
    <p:extLst>
      <p:ext uri="{BB962C8B-B14F-4D97-AF65-F5344CB8AC3E}">
        <p14:creationId xmlns:p14="http://schemas.microsoft.com/office/powerpoint/2010/main" val="315083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F94D-2961-DF3A-9E4E-1C0CED53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Best Solutions</a:t>
            </a:r>
            <a:endParaRPr lang="en-B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C831A7-5A1E-9988-345D-BB872124C2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42144"/>
              </p:ext>
            </p:extLst>
          </p:nvPr>
        </p:nvGraphicFramePr>
        <p:xfrm>
          <a:off x="838200" y="1825625"/>
          <a:ext cx="10515596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340571398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105961826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41599260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8688743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194126247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725200489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3505219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Baseline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blocks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dayBlocks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FlowBased</a:t>
                      </a:r>
                      <a:r>
                        <a:rPr lang="en-GB" dirty="0"/>
                        <a:t> IP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612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1471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1348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700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14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1278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1278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157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15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3899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3831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7974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3225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3225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681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17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5746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5746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438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4471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420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19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3188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119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20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4773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91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21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89394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415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22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204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23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323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24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  <a:endParaRPr lang="en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49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870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111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My most recent developments</vt:lpstr>
      <vt:lpstr>Block-based methods</vt:lpstr>
      <vt:lpstr>Block-based methods</vt:lpstr>
      <vt:lpstr>Maximal BiClique Optimization</vt:lpstr>
      <vt:lpstr>Results – Method comparison</vt:lpstr>
      <vt:lpstr>Results – Maximal BiClique optimization</vt:lpstr>
      <vt:lpstr>Best Solutions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most recent developments</dc:title>
  <dc:creator>Eva</dc:creator>
  <cp:lastModifiedBy>Eva</cp:lastModifiedBy>
  <cp:revision>2</cp:revision>
  <dcterms:created xsi:type="dcterms:W3CDTF">2022-05-27T07:38:25Z</dcterms:created>
  <dcterms:modified xsi:type="dcterms:W3CDTF">2022-05-29T11:14:46Z</dcterms:modified>
</cp:coreProperties>
</file>