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5F96-E9CC-4A61-8C9C-5BC17896E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524C8-C721-4670-861C-38DC8F217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9E286-3D92-4747-AA8B-E230C06EC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DCA8A-C221-4E56-B83E-0D6B87E2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09326-F558-41EA-8931-6A763A69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0866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54C3B-FC93-41B8-977D-97464457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04EF4-DEE2-4170-821A-2B2411F43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E5B21-8B2B-4A60-B528-7D5009BB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CA227-3161-4D2B-8963-F3D05E16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4EFF1-5502-4640-B53B-55C2F44F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2303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7EE54-108B-4E1D-94A5-A2B02A12D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87746-6ACD-4E3C-AC77-9DD18BD27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E13C5-53C8-4921-A97A-B01C0479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C2EC7-2ED4-47B2-A497-07E81718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D51BA-357F-4306-8A96-79C84D6E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3838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82942-15D5-4294-A17D-8ADED1B6E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1B8A9-9E9D-48DE-A38B-EDE17E7E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27438-40B6-4BDC-9080-35BC162E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15220-CD81-4E37-81CF-70FA99F4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6974C-75F3-443A-B339-4B64B4E3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0349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204D-D84A-44C7-B659-3808CEE0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C9FD6-EF07-4919-87EC-BE255FF76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528F6-39B8-4F3E-8BDD-9075E825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77F0C-E4E2-4274-B0E7-F1B01249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ED8C5-4310-49CB-8D1A-2100683B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996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7A16-E74D-4832-AF8F-6DECE81F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5EBA1-F541-4814-BB7C-90780F853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52D6E-FC81-4AD1-BABC-4D4A522AD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5E6D9-C25A-46A0-B5BB-D896FD10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51A71-3B83-4C56-82B3-F182CEE5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486DF-8B36-4866-AFB7-1EA33E0D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4153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3B9E-0B94-44A9-A8E4-27A39CA5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B4F55-E39F-48FA-8B96-CB77FA4E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EBCEC-C54D-4987-A6E8-97D2A2168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07E9A-125D-41F5-997B-5524F01DA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81FC4-0D85-4C07-8EC0-0C9FB63EE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8279C-1709-4054-9545-F6CC29BB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A32A0-7DDA-497E-B040-E131E89A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C52CF2-7A2D-41CC-9552-477EC0F7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3918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C589-9B3D-4659-BB02-546BA0809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D1B67-E6EC-426B-AF50-9937B8D4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B13E1A-1C9E-40B9-8C62-629A48CE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DBD3-49B9-432D-847E-F82C8CD7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5BF89-3725-4653-97BB-C28A40A8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1407C8-C73A-4A45-8CEF-297C4248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21D33-3E12-468E-AA13-EC5C3497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0701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786C-4346-4BD3-A793-2A3A1AC6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FF6FD-C164-4BA1-A355-63D03F146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B3F0D-A8CB-4493-A227-A7282A845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FF5D-2DB3-46CE-B8C9-B341DFC8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92F5B-649D-4B6B-939E-957A1332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57A2E-4539-41EA-972F-C51E3259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375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8A6-DF06-4D77-A6D8-1378EA24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40E6E6-A07A-405F-8978-61BB90594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AE1E1-56F9-46AE-84D4-A1837F343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B3A9-F5A9-48A7-9E0E-6E81C513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9310D-F57E-4248-A9D9-D2A5C8A8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231F1-E294-48DD-9374-70A5D2C9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900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C21861-0473-45EC-A1E4-49E1ECB7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D47E9-5A22-41EA-A810-F5FC36278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5921-A4EF-4E18-8807-312480FD7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F3EB0-6F1A-4596-908D-C0EF120CAA0B}" type="datetimeFigureOut">
              <a:rPr lang="en-BE" smtClean="0"/>
              <a:t>12/05/2022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695B9-E211-4F51-91A0-70B8EAF5E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762BA-CC72-4F25-8FD2-473CBBCF8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3801-93B5-49A5-849E-18AD2B51FE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31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368AB-A276-4B64-9A5A-D384D637D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Partial schedule generation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ACFC0-EE49-4746-B115-4CFE440F5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3327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5E762-0B5D-48AE-5541-FE291CA6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Maximal </a:t>
            </a:r>
            <a:r>
              <a:rPr lang="en-GB" dirty="0" err="1"/>
              <a:t>BiClique</a:t>
            </a:r>
            <a:r>
              <a:rPr lang="en-GB" dirty="0"/>
              <a:t> Optimization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5EF368-1DC8-4A57-C588-A67B829E62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1737"/>
              </p:ext>
            </p:extLst>
          </p:nvPr>
        </p:nvGraphicFramePr>
        <p:xfrm>
          <a:off x="4488110" y="3265517"/>
          <a:ext cx="3052664" cy="2275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166">
                  <a:extLst>
                    <a:ext uri="{9D8B030D-6E8A-4147-A177-3AD203B41FA5}">
                      <a16:colId xmlns:a16="http://schemas.microsoft.com/office/drawing/2014/main" val="907057152"/>
                    </a:ext>
                  </a:extLst>
                </a:gridCol>
                <a:gridCol w="763166">
                  <a:extLst>
                    <a:ext uri="{9D8B030D-6E8A-4147-A177-3AD203B41FA5}">
                      <a16:colId xmlns:a16="http://schemas.microsoft.com/office/drawing/2014/main" val="56496664"/>
                    </a:ext>
                  </a:extLst>
                </a:gridCol>
                <a:gridCol w="763166">
                  <a:extLst>
                    <a:ext uri="{9D8B030D-6E8A-4147-A177-3AD203B41FA5}">
                      <a16:colId xmlns:a16="http://schemas.microsoft.com/office/drawing/2014/main" val="320002930"/>
                    </a:ext>
                  </a:extLst>
                </a:gridCol>
                <a:gridCol w="763166">
                  <a:extLst>
                    <a:ext uri="{9D8B030D-6E8A-4147-A177-3AD203B41FA5}">
                      <a16:colId xmlns:a16="http://schemas.microsoft.com/office/drawing/2014/main" val="1770767055"/>
                    </a:ext>
                  </a:extLst>
                </a:gridCol>
              </a:tblGrid>
              <a:tr h="758505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781877"/>
                  </a:ext>
                </a:extLst>
              </a:tr>
              <a:tr h="758505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430429"/>
                  </a:ext>
                </a:extLst>
              </a:tr>
              <a:tr h="758505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804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677981-CF03-9B07-5015-D32F51F6EF4D}"/>
              </a:ext>
            </a:extLst>
          </p:cNvPr>
          <p:cNvSpPr/>
          <p:nvPr/>
        </p:nvSpPr>
        <p:spPr>
          <a:xfrm>
            <a:off x="5402510" y="3380764"/>
            <a:ext cx="1199626" cy="12164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7A197B-0B01-7B13-560D-E467435E0BE4}"/>
              </a:ext>
            </a:extLst>
          </p:cNvPr>
          <p:cNvSpPr/>
          <p:nvPr/>
        </p:nvSpPr>
        <p:spPr>
          <a:xfrm>
            <a:off x="4639112" y="3322041"/>
            <a:ext cx="2030136" cy="5956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DDF59-9E68-1E2C-B70B-A52A325DFB4B}"/>
              </a:ext>
            </a:extLst>
          </p:cNvPr>
          <p:cNvSpPr/>
          <p:nvPr/>
        </p:nvSpPr>
        <p:spPr>
          <a:xfrm>
            <a:off x="6895750" y="4857227"/>
            <a:ext cx="514530" cy="5515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CF07FD-5A1A-B246-10B0-6226FC706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Fewer tighter constraints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88943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1CC0-5D5E-2F42-241A-512C256F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measurements</a:t>
            </a:r>
            <a:endParaRPr lang="en-BE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FF10437-7CDD-42B9-DCFA-496B83F2E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874672"/>
              </p:ext>
            </p:extLst>
          </p:nvPr>
        </p:nvGraphicFramePr>
        <p:xfrm>
          <a:off x="1828103" y="1825625"/>
          <a:ext cx="454753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44">
                  <a:extLst>
                    <a:ext uri="{9D8B030D-6E8A-4147-A177-3AD203B41FA5}">
                      <a16:colId xmlns:a16="http://schemas.microsoft.com/office/drawing/2014/main" val="4138500068"/>
                    </a:ext>
                  </a:extLst>
                </a:gridCol>
                <a:gridCol w="1515844">
                  <a:extLst>
                    <a:ext uri="{9D8B030D-6E8A-4147-A177-3AD203B41FA5}">
                      <a16:colId xmlns:a16="http://schemas.microsoft.com/office/drawing/2014/main" val="344148771"/>
                    </a:ext>
                  </a:extLst>
                </a:gridCol>
                <a:gridCol w="1515844">
                  <a:extLst>
                    <a:ext uri="{9D8B030D-6E8A-4147-A177-3AD203B41FA5}">
                      <a16:colId xmlns:a16="http://schemas.microsoft.com/office/drawing/2014/main" val="42375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LB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Best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7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0,107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607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8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1,29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828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30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0,98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1001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5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10,67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1716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1716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3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70,07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1143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1143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7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20,67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6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29,23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1056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1056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58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3586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61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3601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439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5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18,0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4631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4631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266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16,0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3443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3443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41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C04050-A18F-346B-652A-7A464ECB31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314856"/>
              </p:ext>
            </p:extLst>
          </p:nvPr>
        </p:nvGraphicFramePr>
        <p:xfrm>
          <a:off x="6971958" y="1818634"/>
          <a:ext cx="454753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44">
                  <a:extLst>
                    <a:ext uri="{9D8B030D-6E8A-4147-A177-3AD203B41FA5}">
                      <a16:colId xmlns:a16="http://schemas.microsoft.com/office/drawing/2014/main" val="4138500068"/>
                    </a:ext>
                  </a:extLst>
                </a:gridCol>
                <a:gridCol w="1515844">
                  <a:extLst>
                    <a:ext uri="{9D8B030D-6E8A-4147-A177-3AD203B41FA5}">
                      <a16:colId xmlns:a16="http://schemas.microsoft.com/office/drawing/2014/main" val="344148771"/>
                    </a:ext>
                  </a:extLst>
                </a:gridCol>
                <a:gridCol w="1515844">
                  <a:extLst>
                    <a:ext uri="{9D8B030D-6E8A-4147-A177-3AD203B41FA5}">
                      <a16:colId xmlns:a16="http://schemas.microsoft.com/office/drawing/2014/main" val="42375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LB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Best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7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0,08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607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8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0,26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828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828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30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0,46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1001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25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1,12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1716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1716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3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3,16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1143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1143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7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4,25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6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15,45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1056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1056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582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640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615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3600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439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439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5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58,16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4631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4631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266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233,7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3443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3443</a:t>
                      </a:r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4841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443D59E-54DD-9CFC-2E94-905EC1BD3E18}"/>
              </a:ext>
            </a:extLst>
          </p:cNvPr>
          <p:cNvSpPr txBox="1"/>
          <p:nvPr/>
        </p:nvSpPr>
        <p:spPr>
          <a:xfrm>
            <a:off x="3116162" y="1449302"/>
            <a:ext cx="197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Baseline </a:t>
            </a:r>
            <a:r>
              <a:rPr lang="en-GB" dirty="0" err="1"/>
              <a:t>Gurobi</a:t>
            </a:r>
            <a:endParaRPr lang="en-B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9D2667-18EA-E451-E432-09B9F51718BA}"/>
              </a:ext>
            </a:extLst>
          </p:cNvPr>
          <p:cNvSpPr txBox="1"/>
          <p:nvPr/>
        </p:nvSpPr>
        <p:spPr>
          <a:xfrm>
            <a:off x="8218072" y="1450700"/>
            <a:ext cx="197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Blocks Method</a:t>
            </a:r>
            <a:endParaRPr lang="en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47314E-86C5-1175-0E1B-35A09799513F}"/>
              </a:ext>
            </a:extLst>
          </p:cNvPr>
          <p:cNvSpPr txBox="1"/>
          <p:nvPr/>
        </p:nvSpPr>
        <p:spPr>
          <a:xfrm>
            <a:off x="1070643" y="2187833"/>
            <a:ext cx="649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  <a:p>
            <a:pPr algn="ctr"/>
            <a:r>
              <a:rPr lang="en-GB" sz="2400" dirty="0"/>
              <a:t>2</a:t>
            </a:r>
          </a:p>
          <a:p>
            <a:pPr algn="ctr"/>
            <a:r>
              <a:rPr lang="en-GB" sz="2400" dirty="0"/>
              <a:t>3</a:t>
            </a:r>
          </a:p>
          <a:p>
            <a:pPr algn="ctr"/>
            <a:r>
              <a:rPr lang="en-GB" sz="2400" dirty="0"/>
              <a:t>4</a:t>
            </a:r>
          </a:p>
          <a:p>
            <a:pPr algn="ctr"/>
            <a:r>
              <a:rPr lang="en-GB" sz="2400" dirty="0"/>
              <a:t>5</a:t>
            </a:r>
          </a:p>
          <a:p>
            <a:pPr algn="ctr"/>
            <a:r>
              <a:rPr lang="en-GB" sz="2400" dirty="0"/>
              <a:t>6</a:t>
            </a:r>
          </a:p>
          <a:p>
            <a:pPr algn="ctr"/>
            <a:r>
              <a:rPr lang="en-GB" sz="2400" dirty="0"/>
              <a:t>7</a:t>
            </a:r>
          </a:p>
          <a:p>
            <a:pPr algn="ctr"/>
            <a:r>
              <a:rPr lang="en-GB" sz="2400" dirty="0"/>
              <a:t>8</a:t>
            </a:r>
          </a:p>
          <a:p>
            <a:pPr algn="ctr"/>
            <a:r>
              <a:rPr lang="en-GB" sz="2400" dirty="0"/>
              <a:t>9</a:t>
            </a:r>
          </a:p>
          <a:p>
            <a:pPr algn="ctr"/>
            <a:r>
              <a:rPr lang="en-GB" sz="2400" dirty="0"/>
              <a:t>10</a:t>
            </a:r>
          </a:p>
          <a:p>
            <a:pPr algn="ctr"/>
            <a:r>
              <a:rPr lang="en-GB" sz="24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15629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AF6C-6F6C-4740-9830-9E85AF325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Partial Schedule Generation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DEB5D-552A-4E9C-BE17-D77767F3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Goals:</a:t>
            </a:r>
          </a:p>
          <a:p>
            <a:pPr lvl="1"/>
            <a:r>
              <a:rPr lang="fr-BE" dirty="0" err="1"/>
              <a:t>Greatly</a:t>
            </a:r>
            <a:r>
              <a:rPr lang="fr-BE" dirty="0"/>
              <a:t> </a:t>
            </a:r>
            <a:r>
              <a:rPr lang="fr-BE" dirty="0" err="1"/>
              <a:t>simplify</a:t>
            </a:r>
            <a:r>
              <a:rPr lang="fr-BE" dirty="0"/>
              <a:t> </a:t>
            </a:r>
            <a:r>
              <a:rPr lang="fr-BE" dirty="0" err="1"/>
              <a:t>constraints</a:t>
            </a:r>
            <a:endParaRPr lang="fr-BE" dirty="0"/>
          </a:p>
          <a:p>
            <a:pPr lvl="1"/>
            <a:r>
              <a:rPr lang="fr-BE" dirty="0"/>
              <a:t>Compromise </a:t>
            </a:r>
            <a:r>
              <a:rPr lang="fr-BE" dirty="0" err="1"/>
              <a:t>between</a:t>
            </a:r>
            <a:r>
              <a:rPr lang="fr-BE" dirty="0"/>
              <a:t> full </a:t>
            </a:r>
            <a:r>
              <a:rPr lang="fr-BE" dirty="0" err="1"/>
              <a:t>schedule</a:t>
            </a:r>
            <a:r>
              <a:rPr lang="fr-BE" dirty="0"/>
              <a:t> </a:t>
            </a:r>
            <a:r>
              <a:rPr lang="fr-BE" dirty="0" err="1"/>
              <a:t>generation</a:t>
            </a:r>
            <a:r>
              <a:rPr lang="fr-BE" dirty="0"/>
              <a:t> and no </a:t>
            </a:r>
            <a:r>
              <a:rPr lang="fr-BE" dirty="0" err="1"/>
              <a:t>schedule</a:t>
            </a:r>
            <a:r>
              <a:rPr lang="fr-BE" dirty="0"/>
              <a:t> </a:t>
            </a:r>
            <a:r>
              <a:rPr lang="fr-BE" dirty="0" err="1"/>
              <a:t>generation</a:t>
            </a:r>
            <a:endParaRPr lang="fr-BE" dirty="0"/>
          </a:p>
          <a:p>
            <a:pPr lvl="2"/>
            <a:r>
              <a:rPr lang="fr-BE" dirty="0"/>
              <a:t>No </a:t>
            </a:r>
            <a:r>
              <a:rPr lang="fr-BE" dirty="0" err="1"/>
              <a:t>schedule</a:t>
            </a:r>
            <a:r>
              <a:rPr lang="fr-BE" dirty="0"/>
              <a:t> </a:t>
            </a:r>
            <a:r>
              <a:rPr lang="fr-BE" dirty="0" err="1"/>
              <a:t>generation</a:t>
            </a:r>
            <a:r>
              <a:rPr lang="fr-BE" dirty="0"/>
              <a:t>: </a:t>
            </a:r>
            <a:r>
              <a:rPr lang="fr-BE" dirty="0" err="1"/>
              <a:t>really</a:t>
            </a:r>
            <a:r>
              <a:rPr lang="fr-BE" dirty="0"/>
              <a:t> </a:t>
            </a:r>
            <a:r>
              <a:rPr lang="fr-BE" dirty="0" err="1"/>
              <a:t>complex</a:t>
            </a:r>
            <a:r>
              <a:rPr lang="fr-BE" dirty="0"/>
              <a:t> </a:t>
            </a:r>
            <a:r>
              <a:rPr lang="fr-BE" dirty="0" err="1"/>
              <a:t>constraints</a:t>
            </a:r>
            <a:endParaRPr lang="fr-BE" dirty="0"/>
          </a:p>
          <a:p>
            <a:pPr lvl="2"/>
            <a:r>
              <a:rPr lang="fr-BE" dirty="0"/>
              <a:t>Full </a:t>
            </a:r>
            <a:r>
              <a:rPr lang="fr-BE" dirty="0" err="1"/>
              <a:t>employee</a:t>
            </a:r>
            <a:r>
              <a:rPr lang="fr-BE" dirty="0"/>
              <a:t> </a:t>
            </a:r>
            <a:r>
              <a:rPr lang="fr-BE" dirty="0" err="1"/>
              <a:t>schedule</a:t>
            </a:r>
            <a:r>
              <a:rPr lang="fr-BE" dirty="0"/>
              <a:t> </a:t>
            </a:r>
            <a:r>
              <a:rPr lang="fr-BE" dirty="0" err="1"/>
              <a:t>generation</a:t>
            </a:r>
            <a:r>
              <a:rPr lang="fr-BE" dirty="0"/>
              <a:t>: </a:t>
            </a:r>
            <a:r>
              <a:rPr lang="fr-BE" dirty="0" err="1"/>
              <a:t>Infeasibly</a:t>
            </a:r>
            <a:r>
              <a:rPr lang="fr-BE" dirty="0"/>
              <a:t> </a:t>
            </a:r>
            <a:r>
              <a:rPr lang="fr-BE" dirty="0" err="1"/>
              <a:t>exponential</a:t>
            </a:r>
            <a:r>
              <a:rPr lang="fr-BE" dirty="0"/>
              <a:t> </a:t>
            </a:r>
            <a:r>
              <a:rPr lang="fr-BE" dirty="0" err="1"/>
              <a:t>number</a:t>
            </a:r>
            <a:r>
              <a:rPr lang="fr-BE" dirty="0"/>
              <a:t> of </a:t>
            </a:r>
            <a:r>
              <a:rPr lang="fr-BE" dirty="0" err="1"/>
              <a:t>schedules</a:t>
            </a:r>
            <a:r>
              <a:rPr lang="fr-BE" dirty="0"/>
              <a:t>. 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8565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BE70-EB68-47F0-BCDA-88E4D28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Difficult “ugly” constraints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2EE5C6-4585-4DF9-AC78-EFA08E284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142445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OR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OR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/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/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91C124-E2C1-477D-9CA1-7909D3305808}"/>
              </a:ext>
            </a:extLst>
          </p:cNvPr>
          <p:cNvSpPr txBox="1"/>
          <p:nvPr/>
        </p:nvSpPr>
        <p:spPr>
          <a:xfrm flipH="1">
            <a:off x="838193" y="4429387"/>
            <a:ext cx="10515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BE" dirty="0"/>
              <a:t>Weekends are </a:t>
            </a:r>
            <a:r>
              <a:rPr lang="fr-BE" dirty="0" err="1"/>
              <a:t>counted</a:t>
            </a:r>
            <a:r>
              <a:rPr lang="fr-BE" dirty="0"/>
              <a:t> Saturday</a:t>
            </a:r>
            <a:r>
              <a:rPr lang="fr-BE" b="1" dirty="0"/>
              <a:t> or </a:t>
            </a:r>
            <a:r>
              <a:rPr lang="fr-BE" dirty="0"/>
              <a:t>Sunday</a:t>
            </a:r>
          </a:p>
          <a:p>
            <a:pPr marL="285750" indent="-285750">
              <a:buFontTx/>
              <a:buChar char="-"/>
            </a:pPr>
            <a:r>
              <a:rPr lang="fr-BE" dirty="0" err="1"/>
              <a:t>Consecutive</a:t>
            </a:r>
            <a:r>
              <a:rPr lang="fr-BE" dirty="0"/>
              <a:t> (off) shift </a:t>
            </a:r>
            <a:r>
              <a:rPr lang="fr-BE" dirty="0" err="1"/>
              <a:t>counts</a:t>
            </a:r>
            <a:r>
              <a:rPr lang="fr-BE" dirty="0"/>
              <a:t>. </a:t>
            </a:r>
            <a:r>
              <a:rPr lang="fr-BE" dirty="0" err="1"/>
              <a:t>Constraints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far </a:t>
            </a:r>
            <a:r>
              <a:rPr lang="fr-BE" dirty="0" err="1"/>
              <a:t>away</a:t>
            </a:r>
            <a:r>
              <a:rPr lang="fr-BE" dirty="0"/>
              <a:t> </a:t>
            </a:r>
            <a:r>
              <a:rPr lang="fr-BE" dirty="0" err="1"/>
              <a:t>days</a:t>
            </a:r>
            <a:r>
              <a:rPr lang="fr-BE" dirty="0"/>
              <a:t>.</a:t>
            </a:r>
          </a:p>
          <a:p>
            <a:pPr marL="285750" indent="-285750">
              <a:buFontTx/>
              <a:buChar char="-"/>
            </a:pPr>
            <a:r>
              <a:rPr lang="fr-BE" dirty="0"/>
              <a:t>Not </a:t>
            </a:r>
            <a:r>
              <a:rPr lang="fr-BE" dirty="0" err="1"/>
              <a:t>very</a:t>
            </a:r>
            <a:r>
              <a:rPr lang="fr-BE" dirty="0"/>
              <a:t> </a:t>
            </a:r>
            <a:r>
              <a:rPr lang="fr-BE" dirty="0" err="1"/>
              <a:t>elegant</a:t>
            </a:r>
            <a:r>
              <a:rPr lang="fr-BE" dirty="0"/>
              <a:t> to </a:t>
            </a:r>
            <a:r>
              <a:rPr lang="fr-BE" dirty="0" err="1"/>
              <a:t>represent</a:t>
            </a:r>
            <a:r>
              <a:rPr lang="fr-BE" dirty="0"/>
              <a:t> as ILP </a:t>
            </a:r>
          </a:p>
          <a:p>
            <a:r>
              <a:rPr lang="fr-BE" dirty="0">
                <a:sym typeface="Wingdings" panose="05000000000000000000" pitchFamily="2" charset="2"/>
              </a:rPr>
              <a:t> </a:t>
            </a:r>
            <a:r>
              <a:rPr lang="fr-BE" dirty="0" err="1">
                <a:sym typeface="Wingdings" panose="05000000000000000000" pitchFamily="2" charset="2"/>
              </a:rPr>
              <a:t>Divide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into</a:t>
            </a:r>
            <a:r>
              <a:rPr lang="fr-BE" dirty="0">
                <a:sym typeface="Wingdings" panose="05000000000000000000" pitchFamily="2" charset="2"/>
              </a:rPr>
              <a:t> blocks to </a:t>
            </a:r>
            <a:r>
              <a:rPr lang="fr-BE" dirty="0" err="1">
                <a:sym typeface="Wingdings" panose="05000000000000000000" pitchFamily="2" charset="2"/>
              </a:rPr>
              <a:t>simplify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these</a:t>
            </a:r>
            <a:r>
              <a:rPr lang="fr-BE" dirty="0">
                <a:sym typeface="Wingdings" panose="05000000000000000000" pitchFamily="2" charset="2"/>
              </a:rPr>
              <a:t>. </a:t>
            </a:r>
            <a:endParaRPr lang="fr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23036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BE70-EB68-47F0-BCDA-88E4D28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is divided into blocks</a:t>
            </a:r>
            <a:endParaRPr lang="en-BE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69D98662-9512-481D-B8F1-164832081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710910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9E95361-B8AD-4A29-A6F4-8F8755E48C14}"/>
              </a:ext>
            </a:extLst>
          </p:cNvPr>
          <p:cNvSpPr txBox="1"/>
          <p:nvPr/>
        </p:nvSpPr>
        <p:spPr>
          <a:xfrm flipH="1">
            <a:off x="838193" y="4429387"/>
            <a:ext cx="10515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Employee</a:t>
            </a:r>
            <a:r>
              <a:rPr lang="fr-BE" dirty="0"/>
              <a:t> 1 has minimum block size 5. </a:t>
            </a:r>
          </a:p>
          <a:p>
            <a:endParaRPr lang="fr-BE" dirty="0"/>
          </a:p>
          <a:p>
            <a:r>
              <a:rPr lang="fr-BE" dirty="0" err="1"/>
              <a:t>Each</a:t>
            </a:r>
            <a:r>
              <a:rPr lang="fr-BE" dirty="0"/>
              <a:t> block has a set of </a:t>
            </a:r>
            <a:r>
              <a:rPr lang="fr-BE" dirty="0" err="1"/>
              <a:t>allowed</a:t>
            </a:r>
            <a:r>
              <a:rPr lang="fr-BE" dirty="0"/>
              <a:t> </a:t>
            </a:r>
            <a:r>
              <a:rPr lang="fr-BE" dirty="0" err="1"/>
              <a:t>sub</a:t>
            </a:r>
            <a:r>
              <a:rPr lang="fr-BE" dirty="0"/>
              <a:t> </a:t>
            </a:r>
            <a:r>
              <a:rPr lang="fr-BE" dirty="0" err="1"/>
              <a:t>schedules</a:t>
            </a:r>
            <a:r>
              <a:rPr lang="fr-BE" dirty="0"/>
              <a:t> </a:t>
            </a:r>
            <a:r>
              <a:rPr lang="fr-BE" dirty="0" err="1"/>
              <a:t>within</a:t>
            </a:r>
            <a:r>
              <a:rPr lang="fr-BE" dirty="0"/>
              <a:t> </a:t>
            </a:r>
            <a:r>
              <a:rPr lang="fr-BE" dirty="0" err="1"/>
              <a:t>that</a:t>
            </a:r>
            <a:r>
              <a:rPr lang="fr-BE" dirty="0"/>
              <a:t> block. 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856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BE70-EB68-47F0-BCDA-88E4D28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is divided into blocks</a:t>
            </a:r>
            <a:endParaRPr lang="en-BE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69D98662-9512-481D-B8F1-164832081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639491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5EF1C1C-CE4E-4339-A8DA-2DC7A26E44D5}"/>
              </a:ext>
            </a:extLst>
          </p:cNvPr>
          <p:cNvSpPr txBox="1"/>
          <p:nvPr/>
        </p:nvSpPr>
        <p:spPr>
          <a:xfrm flipH="1">
            <a:off x="838193" y="4429387"/>
            <a:ext cx="1051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Employee</a:t>
            </a:r>
            <a:r>
              <a:rPr lang="fr-BE" dirty="0"/>
              <a:t> 2 has minimum block size 6. =&gt; weekends must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included</a:t>
            </a:r>
            <a:r>
              <a:rPr lang="fr-BE" dirty="0"/>
              <a:t> </a:t>
            </a:r>
            <a:r>
              <a:rPr lang="fr-BE" dirty="0" err="1"/>
              <a:t>whole</a:t>
            </a:r>
            <a:r>
              <a:rPr lang="fr-BE" dirty="0"/>
              <a:t> in a block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81319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BE70-EB68-47F0-BCDA-88E4D28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is divided into blocks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3F62DD-CD5D-4296-9AA2-620657D99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969477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217EF8-8A40-4F17-83AD-CBCFFF0211DD}"/>
              </a:ext>
            </a:extLst>
          </p:cNvPr>
          <p:cNvSpPr txBox="1"/>
          <p:nvPr/>
        </p:nvSpPr>
        <p:spPr>
          <a:xfrm flipH="1">
            <a:off x="838193" y="4429387"/>
            <a:ext cx="10515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Employee</a:t>
            </a:r>
            <a:r>
              <a:rPr lang="fr-BE" dirty="0"/>
              <a:t> 3 has minimum block size 3. 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47613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2BE70-EB68-47F0-BCDA-88E4D281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 is divided into blocks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E3F62DD-CD5D-4296-9AA2-620657D99C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08432"/>
              </p:ext>
            </p:extLst>
          </p:nvPr>
        </p:nvGraphicFramePr>
        <p:xfrm>
          <a:off x="838200" y="1825625"/>
          <a:ext cx="1051559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114">
                  <a:extLst>
                    <a:ext uri="{9D8B030D-6E8A-4147-A177-3AD203B41FA5}">
                      <a16:colId xmlns:a16="http://schemas.microsoft.com/office/drawing/2014/main" val="1408886494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663361997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396180072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66794645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78679798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18226871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86314598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245346394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52403654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4272208793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201898116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1220817479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674710908"/>
                    </a:ext>
                  </a:extLst>
                </a:gridCol>
                <a:gridCol w="751114">
                  <a:extLst>
                    <a:ext uri="{9D8B030D-6E8A-4147-A177-3AD203B41FA5}">
                      <a16:colId xmlns:a16="http://schemas.microsoft.com/office/drawing/2014/main" val="3498812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  <a:endParaRPr lang="en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  <a:endParaRPr lang="en-B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86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97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1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8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F</a:t>
                      </a:r>
                      <a:endParaRPr lang="en-BE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85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7047A9-06F8-4A22-BB7C-6F88D5E53711}"/>
              </a:ext>
            </a:extLst>
          </p:cNvPr>
          <p:cNvSpPr txBox="1"/>
          <p:nvPr/>
        </p:nvSpPr>
        <p:spPr>
          <a:xfrm flipH="1">
            <a:off x="838193" y="4429387"/>
            <a:ext cx="1051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/>
              <a:t>Employee</a:t>
            </a:r>
            <a:r>
              <a:rPr lang="fr-BE" dirty="0"/>
              <a:t> 4 has minimum block size 5.</a:t>
            </a:r>
            <a:br>
              <a:rPr lang="fr-BE" dirty="0"/>
            </a:br>
            <a:r>
              <a:rPr lang="fr-BE" dirty="0"/>
              <a:t>Free </a:t>
            </a:r>
            <a:r>
              <a:rPr lang="fr-BE" dirty="0" err="1"/>
              <a:t>days</a:t>
            </a:r>
            <a:r>
              <a:rPr lang="fr-BE" dirty="0"/>
              <a:t> </a:t>
            </a:r>
            <a:r>
              <a:rPr lang="fr-BE" dirty="0" err="1"/>
              <a:t>allow</a:t>
            </a:r>
            <a:r>
              <a:rPr lang="fr-BE" dirty="0"/>
              <a:t> for </a:t>
            </a:r>
            <a:r>
              <a:rPr lang="fr-BE" dirty="0" err="1"/>
              <a:t>smaller</a:t>
            </a:r>
            <a:r>
              <a:rPr lang="fr-BE" dirty="0"/>
              <a:t> blocks.  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45912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5F64D-4D66-44EE-BAE9-9375ED9F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Resulting</a:t>
            </a:r>
            <a:r>
              <a:rPr lang="fr-BE" dirty="0"/>
              <a:t> </a:t>
            </a:r>
            <a:r>
              <a:rPr lang="fr-BE" dirty="0" err="1"/>
              <a:t>constraints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F1971-8A3D-4D2F-AEA8-A92A5F8A8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Generate</a:t>
            </a:r>
            <a:r>
              <a:rPr lang="fr-BE" dirty="0"/>
              <a:t> all </a:t>
            </a:r>
            <a:r>
              <a:rPr lang="fr-BE" dirty="0" err="1"/>
              <a:t>schedules</a:t>
            </a:r>
            <a:r>
              <a:rPr lang="fr-BE" dirty="0"/>
              <a:t> for </a:t>
            </a:r>
            <a:r>
              <a:rPr lang="fr-BE" dirty="0" err="1"/>
              <a:t>each</a:t>
            </a:r>
            <a:r>
              <a:rPr lang="fr-BE" dirty="0"/>
              <a:t> block</a:t>
            </a:r>
          </a:p>
          <a:p>
            <a:pPr lvl="2"/>
            <a:r>
              <a:rPr lang="fr-BE" dirty="0" err="1"/>
              <a:t>Keep</a:t>
            </a:r>
            <a:r>
              <a:rPr lang="fr-BE" dirty="0"/>
              <a:t> weekends </a:t>
            </a:r>
            <a:r>
              <a:rPr lang="fr-BE" dirty="0" err="1"/>
              <a:t>whole</a:t>
            </a:r>
            <a:endParaRPr lang="fr-BE" dirty="0"/>
          </a:p>
          <a:p>
            <a:r>
              <a:rPr lang="fr-BE" dirty="0"/>
              <a:t>Adjacent Block </a:t>
            </a:r>
            <a:r>
              <a:rPr lang="fr-BE" dirty="0" err="1"/>
              <a:t>Constraints</a:t>
            </a:r>
            <a:endParaRPr lang="fr-BE" dirty="0"/>
          </a:p>
          <a:p>
            <a:pPr lvl="1"/>
            <a:r>
              <a:rPr lang="fr-BE" dirty="0"/>
              <a:t>Co-</a:t>
            </a:r>
            <a:r>
              <a:rPr lang="fr-BE" dirty="0" err="1"/>
              <a:t>occurence</a:t>
            </a:r>
            <a:r>
              <a:rPr lang="fr-BE" dirty="0"/>
              <a:t> </a:t>
            </a:r>
            <a:r>
              <a:rPr lang="fr-BE" dirty="0" err="1"/>
              <a:t>allowed</a:t>
            </a:r>
            <a:r>
              <a:rPr lang="fr-BE" dirty="0"/>
              <a:t> Matrix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difficult</a:t>
            </a:r>
            <a:r>
              <a:rPr lang="fr-BE" dirty="0"/>
              <a:t> </a:t>
            </a:r>
            <a:r>
              <a:rPr lang="fr-BE" dirty="0" err="1"/>
              <a:t>constraints</a:t>
            </a:r>
            <a:endParaRPr lang="fr-BE" dirty="0"/>
          </a:p>
          <a:p>
            <a:pPr lvl="2"/>
            <a:r>
              <a:rPr lang="fr-BE" dirty="0" err="1"/>
              <a:t>Consecutive</a:t>
            </a:r>
            <a:r>
              <a:rPr lang="fr-BE" dirty="0"/>
              <a:t> shifts</a:t>
            </a:r>
          </a:p>
          <a:p>
            <a:pPr lvl="2"/>
            <a:r>
              <a:rPr lang="fr-BE" dirty="0"/>
              <a:t>Shift </a:t>
            </a:r>
            <a:r>
              <a:rPr lang="fr-BE" dirty="0" err="1"/>
              <a:t>may</a:t>
            </a:r>
            <a:r>
              <a:rPr lang="fr-BE" dirty="0"/>
              <a:t> follow</a:t>
            </a:r>
          </a:p>
          <a:p>
            <a:r>
              <a:rPr lang="fr-BE" dirty="0"/>
              <a:t>Global </a:t>
            </a:r>
            <a:r>
              <a:rPr lang="fr-BE" dirty="0" err="1"/>
              <a:t>Constraints</a:t>
            </a:r>
            <a:endParaRPr lang="fr-BE" dirty="0"/>
          </a:p>
          <a:p>
            <a:pPr lvl="1"/>
            <a:r>
              <a:rPr lang="fr-BE" dirty="0" err="1"/>
              <a:t>Translated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original </a:t>
            </a:r>
            <a:r>
              <a:rPr lang="fr-BE" dirty="0" err="1"/>
              <a:t>constraints</a:t>
            </a:r>
            <a:endParaRPr lang="fr-BE" dirty="0"/>
          </a:p>
          <a:p>
            <a:pPr lvl="2"/>
            <a:r>
              <a:rPr lang="fr-BE" dirty="0" err="1"/>
              <a:t>Number</a:t>
            </a:r>
            <a:r>
              <a:rPr lang="fr-BE" dirty="0"/>
              <a:t> of weekends</a:t>
            </a:r>
          </a:p>
          <a:p>
            <a:pPr lvl="2"/>
            <a:r>
              <a:rPr lang="fr-BE" dirty="0"/>
              <a:t>Total shifts</a:t>
            </a:r>
          </a:p>
          <a:p>
            <a:pPr lvl="2"/>
            <a:r>
              <a:rPr lang="fr-BE" dirty="0"/>
              <a:t>Max minutes</a:t>
            </a:r>
            <a:endParaRPr lang="en-B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62BFCC-8308-4813-9AFA-D8F41331F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27531"/>
              </p:ext>
            </p:extLst>
          </p:nvPr>
        </p:nvGraphicFramePr>
        <p:xfrm>
          <a:off x="8758107" y="4093827"/>
          <a:ext cx="1920148" cy="1419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37">
                  <a:extLst>
                    <a:ext uri="{9D8B030D-6E8A-4147-A177-3AD203B41FA5}">
                      <a16:colId xmlns:a16="http://schemas.microsoft.com/office/drawing/2014/main" val="907057152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56496664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320002930"/>
                    </a:ext>
                  </a:extLst>
                </a:gridCol>
                <a:gridCol w="480037">
                  <a:extLst>
                    <a:ext uri="{9D8B030D-6E8A-4147-A177-3AD203B41FA5}">
                      <a16:colId xmlns:a16="http://schemas.microsoft.com/office/drawing/2014/main" val="1770767055"/>
                    </a:ext>
                  </a:extLst>
                </a:gridCol>
              </a:tblGrid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2781877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430429"/>
                  </a:ext>
                </a:extLst>
              </a:tr>
              <a:tr h="473158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0</a:t>
                      </a:r>
                      <a:endParaRPr lang="en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1</a:t>
                      </a:r>
                      <a:endParaRPr lang="en-B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598044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051D4924-B138-4C44-A088-D19C69E1CFB1}"/>
              </a:ext>
            </a:extLst>
          </p:cNvPr>
          <p:cNvGrpSpPr/>
          <p:nvPr/>
        </p:nvGrpSpPr>
        <p:grpSpPr>
          <a:xfrm rot="17634873">
            <a:off x="8512915" y="3067655"/>
            <a:ext cx="1512815" cy="380301"/>
            <a:chOff x="8758107" y="3280095"/>
            <a:chExt cx="1512815" cy="3803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DD33B3E-2784-4454-9665-489D64D372A0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C06AC34-90C3-42AC-9E21-CE72B4D3ED41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A7015B-8163-4F99-94B9-1B8884D7A950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0FD828-357E-4E26-BAC3-8A2EA6673342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50DAC41-9D28-45CC-85FE-51DFCCCB9F7F}"/>
              </a:ext>
            </a:extLst>
          </p:cNvPr>
          <p:cNvGrpSpPr/>
          <p:nvPr/>
        </p:nvGrpSpPr>
        <p:grpSpPr>
          <a:xfrm>
            <a:off x="6663653" y="4131578"/>
            <a:ext cx="1888922" cy="384496"/>
            <a:chOff x="6663653" y="4131578"/>
            <a:chExt cx="1888922" cy="38449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22279B9-A485-4ACE-A20F-4C8879069A85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BDE4EC3-26C3-4368-A75F-CCF789053E5A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E57EDEB-DC28-4C7C-A83B-5547AF8C2C79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68DF42-7E38-4DB9-9B5D-8615ECDC8442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7529AE-EDCB-465A-862E-6AAC5D30E33F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3EF39E-68EE-43CB-8108-292CD3E6298F}"/>
              </a:ext>
            </a:extLst>
          </p:cNvPr>
          <p:cNvGrpSpPr/>
          <p:nvPr/>
        </p:nvGrpSpPr>
        <p:grpSpPr>
          <a:xfrm rot="17634873">
            <a:off x="8975708" y="3094220"/>
            <a:ext cx="1512815" cy="380301"/>
            <a:chOff x="8758107" y="3280095"/>
            <a:chExt cx="1512815" cy="38030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447A4CE-3317-4E7E-8495-B9055BF096D0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F037AF-334C-47DF-907E-7B335560D09C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EA36D44-FDA3-4E44-AAE4-E7E418915F47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6703781-349C-475B-9D8E-3D15FA99A92D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D3FE59-1671-465C-BA1B-DFAF982213D7}"/>
              </a:ext>
            </a:extLst>
          </p:cNvPr>
          <p:cNvGrpSpPr/>
          <p:nvPr/>
        </p:nvGrpSpPr>
        <p:grpSpPr>
          <a:xfrm rot="17634873">
            <a:off x="9462270" y="3069053"/>
            <a:ext cx="1512815" cy="380301"/>
            <a:chOff x="8758107" y="3280095"/>
            <a:chExt cx="1512815" cy="38030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63F7A9C-9ABE-43EF-8F6C-CC260863124A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7524DDB-F4B0-4309-AC38-031E3EACA05C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1AF8496-1424-4A21-AB28-B877D0D44EE4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AF659F-4A36-47CC-8A78-AFEA3F972E31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E677E01-BB07-42D2-8FD6-81F643E0AED7}"/>
              </a:ext>
            </a:extLst>
          </p:cNvPr>
          <p:cNvGrpSpPr/>
          <p:nvPr/>
        </p:nvGrpSpPr>
        <p:grpSpPr>
          <a:xfrm rot="17634873">
            <a:off x="9925063" y="3095618"/>
            <a:ext cx="1512815" cy="380301"/>
            <a:chOff x="8758107" y="3280095"/>
            <a:chExt cx="1512815" cy="38030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B67655E-359E-4B5B-9E37-C5F955D443F4}"/>
                </a:ext>
              </a:extLst>
            </p:cNvPr>
            <p:cNvSpPr/>
            <p:nvPr/>
          </p:nvSpPr>
          <p:spPr>
            <a:xfrm>
              <a:off x="8758107" y="3280095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9DD492F-B7E1-41AE-B5B5-4E4CD0CD63EF}"/>
                </a:ext>
              </a:extLst>
            </p:cNvPr>
            <p:cNvSpPr/>
            <p:nvPr/>
          </p:nvSpPr>
          <p:spPr>
            <a:xfrm>
              <a:off x="9137010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0B3A665-BBCA-4575-A0F0-0D10862758D8}"/>
                </a:ext>
              </a:extLst>
            </p:cNvPr>
            <p:cNvSpPr/>
            <p:nvPr/>
          </p:nvSpPr>
          <p:spPr>
            <a:xfrm>
              <a:off x="9514515" y="3281493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D569137-E2F3-456D-8652-1805EBE1C026}"/>
                </a:ext>
              </a:extLst>
            </p:cNvPr>
            <p:cNvSpPr/>
            <p:nvPr/>
          </p:nvSpPr>
          <p:spPr>
            <a:xfrm>
              <a:off x="9893418" y="3282891"/>
              <a:ext cx="377504" cy="3775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FA946AA-B7FA-49CD-B948-BA352F0FCA0E}"/>
              </a:ext>
            </a:extLst>
          </p:cNvPr>
          <p:cNvGrpSpPr/>
          <p:nvPr/>
        </p:nvGrpSpPr>
        <p:grpSpPr>
          <a:xfrm>
            <a:off x="6665051" y="4602760"/>
            <a:ext cx="1888922" cy="384496"/>
            <a:chOff x="6663653" y="4131578"/>
            <a:chExt cx="1888922" cy="38449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AF56F28-1C8C-404B-9137-86500E996E24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4EF574-F343-4BAD-9B95-9432266A321D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405E71-6EF3-4190-A04E-EBAB6582426A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62B12E-ECF8-49A4-A0A4-9D6D2E2EDA06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991B455-67DE-49AC-A943-DA643F0BD20F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F5A8BD3-BC0B-477B-A694-E2FCC28C151A}"/>
              </a:ext>
            </a:extLst>
          </p:cNvPr>
          <p:cNvGrpSpPr/>
          <p:nvPr/>
        </p:nvGrpSpPr>
        <p:grpSpPr>
          <a:xfrm>
            <a:off x="6666449" y="5099109"/>
            <a:ext cx="1888922" cy="384496"/>
            <a:chOff x="6663653" y="4131578"/>
            <a:chExt cx="1888922" cy="38449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8AFB6AB-F4E9-4004-9BE8-A95C56C7581B}"/>
                </a:ext>
              </a:extLst>
            </p:cNvPr>
            <p:cNvSpPr/>
            <p:nvPr/>
          </p:nvSpPr>
          <p:spPr>
            <a:xfrm>
              <a:off x="7039760" y="4137171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0FEE897-7682-4C37-A5E1-0C537242C404}"/>
                </a:ext>
              </a:extLst>
            </p:cNvPr>
            <p:cNvSpPr/>
            <p:nvPr/>
          </p:nvSpPr>
          <p:spPr>
            <a:xfrm>
              <a:off x="741866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2DD6D2-5C84-43B8-A5FF-994A8FA9B3BB}"/>
                </a:ext>
              </a:extLst>
            </p:cNvPr>
            <p:cNvSpPr/>
            <p:nvPr/>
          </p:nvSpPr>
          <p:spPr>
            <a:xfrm>
              <a:off x="7796168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066EEAB-D887-4C4A-8D66-842176E71BA0}"/>
                </a:ext>
              </a:extLst>
            </p:cNvPr>
            <p:cNvSpPr/>
            <p:nvPr/>
          </p:nvSpPr>
          <p:spPr>
            <a:xfrm>
              <a:off x="8175071" y="4131578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595F7CC-233F-4B7C-968A-DF4E1609DC46}"/>
                </a:ext>
              </a:extLst>
            </p:cNvPr>
            <p:cNvSpPr/>
            <p:nvPr/>
          </p:nvSpPr>
          <p:spPr>
            <a:xfrm>
              <a:off x="6663653" y="4138569"/>
              <a:ext cx="377504" cy="3775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BE" dirty="0"/>
            </a:p>
          </p:txBody>
        </p:sp>
      </p:grpSp>
    </p:spTree>
    <p:extLst>
      <p:ext uri="{BB962C8B-B14F-4D97-AF65-F5344CB8AC3E}">
        <p14:creationId xmlns:p14="http://schemas.microsoft.com/office/powerpoint/2010/main" val="280335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27780-C9D6-EF79-E8AF-EC33359B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ILP Representation</a:t>
            </a:r>
            <a:endParaRPr lang="en-B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72E9F2-FB38-D276-A01A-0EB9DE2B6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Block b of Employee e has possible schedules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𝑒𝑏𝑠</m:t>
                        </m:r>
                      </m:sub>
                    </m:sSub>
                  </m:oMath>
                </a14:m>
                <a:r>
                  <a:rPr lang="en-GB" dirty="0"/>
                  <a:t> :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: </m:t>
                    </m:r>
                    <m:nary>
                      <m:naryPr>
                        <m:chr m:val="∑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𝑒𝑏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𝑒𝑏𝑠</m:t>
                            </m:r>
                          </m:sub>
                        </m:sSub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/>
                  <a:t> </a:t>
                </a:r>
              </a:p>
              <a:p>
                <a:r>
                  <a:rPr lang="en-GB" dirty="0"/>
                  <a:t>Adapt Global Constraints from original constraints</a:t>
                </a:r>
              </a:p>
              <a:p>
                <a:r>
                  <a:rPr lang="en-GB" dirty="0"/>
                  <a:t>Local Constraints: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𝑒𝑏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𝑒𝑏𝑠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iff</a:t>
                </a:r>
                <a:r>
                  <a:rPr lang="en-GB" dirty="0"/>
                  <a:t> s and r are not compatible</a:t>
                </a:r>
                <a:endParaRPr lang="en-BE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72E9F2-FB38-D276-A01A-0EB9DE2B6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17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Widescreen</PresentationFormat>
  <Paragraphs>232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Partial schedule generation</vt:lpstr>
      <vt:lpstr>Partial Schedule Generation</vt:lpstr>
      <vt:lpstr>Difficult “ugly” constraints</vt:lpstr>
      <vt:lpstr>Schedule is divided into blocks</vt:lpstr>
      <vt:lpstr>Schedule is divided into blocks</vt:lpstr>
      <vt:lpstr>Schedule is divided into blocks</vt:lpstr>
      <vt:lpstr>Schedule is divided into blocks</vt:lpstr>
      <vt:lpstr>Resulting constraints</vt:lpstr>
      <vt:lpstr>ILP Representation</vt:lpstr>
      <vt:lpstr>Maximal BiClique Optimization</vt:lpstr>
      <vt:lpstr>Performance measurements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schedule generation</dc:title>
  <dc:creator>Lennart Van Hirtum</dc:creator>
  <cp:lastModifiedBy>Eva</cp:lastModifiedBy>
  <cp:revision>7</cp:revision>
  <dcterms:created xsi:type="dcterms:W3CDTF">2022-04-19T07:11:37Z</dcterms:created>
  <dcterms:modified xsi:type="dcterms:W3CDTF">2022-05-12T10:50:36Z</dcterms:modified>
</cp:coreProperties>
</file>