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58" r:id="rId5"/>
    <p:sldId id="259" r:id="rId6"/>
    <p:sldId id="260" r:id="rId7"/>
    <p:sldId id="261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05F96-E9CC-4A61-8C9C-5BC17896ED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8524C8-C721-4670-861C-38DC8F217E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C9E286-3D92-4747-AA8B-E230C06EC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F3EB0-6F1A-4596-908D-C0EF120CAA0B}" type="datetimeFigureOut">
              <a:rPr lang="en-BE" smtClean="0"/>
              <a:t>12/05/2022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8DCA8A-C221-4E56-B83E-0D6B87E21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109326-F558-41EA-8931-6A763A69D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33801-93B5-49A5-849E-18AD2B51FE58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808668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54C3B-FC93-41B8-977D-974644572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404EF4-DEE2-4170-821A-2B2411F438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CE5B21-8B2B-4A60-B528-7D5009BB1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F3EB0-6F1A-4596-908D-C0EF120CAA0B}" type="datetimeFigureOut">
              <a:rPr lang="en-BE" smtClean="0"/>
              <a:t>12/05/2022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CA227-3161-4D2B-8963-F3D05E16E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4EFF1-5502-4640-B53B-55C2F44FF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33801-93B5-49A5-849E-18AD2B51FE58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023038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47EE54-108B-4E1D-94A5-A2B02A12DF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687746-6ACD-4E3C-AC77-9DD18BD278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1E13C5-53C8-4921-A97A-B01C04796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F3EB0-6F1A-4596-908D-C0EF120CAA0B}" type="datetimeFigureOut">
              <a:rPr lang="en-BE" smtClean="0"/>
              <a:t>12/05/2022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C2EC7-2ED4-47B2-A497-07E817180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7D51BA-357F-4306-8A96-79C84D6EC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33801-93B5-49A5-849E-18AD2B51FE58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738384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82942-15D5-4294-A17D-8ADED1B6E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1B8A9-9E9D-48DE-A38B-EDE17E7E2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E27438-40B6-4BDC-9080-35BC162E7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F3EB0-6F1A-4596-908D-C0EF120CAA0B}" type="datetimeFigureOut">
              <a:rPr lang="en-BE" smtClean="0"/>
              <a:t>12/05/2022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315220-CD81-4E37-81CF-70FA99F49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96974C-75F3-443A-B339-4B64B4E33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33801-93B5-49A5-849E-18AD2B51FE58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603497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E204D-D84A-44C7-B659-3808CEE08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5C9FD6-EF07-4919-87EC-BE255FF768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A528F6-39B8-4F3E-8BDD-9075E825E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F3EB0-6F1A-4596-908D-C0EF120CAA0B}" type="datetimeFigureOut">
              <a:rPr lang="en-BE" smtClean="0"/>
              <a:t>12/05/2022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E77F0C-E4E2-4274-B0E7-F1B01249D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DED8C5-4310-49CB-8D1A-2100683BC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33801-93B5-49A5-849E-18AD2B51FE58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899670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7A16-E74D-4832-AF8F-6DECE81FD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5EBA1-F541-4814-BB7C-90780F8533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752D6E-FC81-4AD1-BABC-4D4A522ADE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75E6D9-C25A-46A0-B5BB-D896FD106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F3EB0-6F1A-4596-908D-C0EF120CAA0B}" type="datetimeFigureOut">
              <a:rPr lang="en-BE" smtClean="0"/>
              <a:t>12/05/2022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251A71-3B83-4C56-82B3-F182CEE50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B486DF-8B36-4866-AFB7-1EA33E0DA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33801-93B5-49A5-849E-18AD2B51FE58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841532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53B9E-0B94-44A9-A8E4-27A39CA5F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3B4F55-E39F-48FA-8B96-CB77FA4EF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0EBCEC-C54D-4987-A6E8-97D2A21682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707E9A-125D-41F5-997B-5524F01DA7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E81FC4-0D85-4C07-8EC0-0C9FB63EEE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B8279C-1709-4054-9545-F6CC29BBC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F3EB0-6F1A-4596-908D-C0EF120CAA0B}" type="datetimeFigureOut">
              <a:rPr lang="en-BE" smtClean="0"/>
              <a:t>12/05/2022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1A32A0-7DDA-497E-B040-E131E89A3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C52CF2-7A2D-41CC-9552-477EC0F72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33801-93B5-49A5-849E-18AD2B51FE58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839183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DC589-9B3D-4659-BB02-546BA0809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FD1B67-E6EC-426B-AF50-9937B8D48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F3EB0-6F1A-4596-908D-C0EF120CAA0B}" type="datetimeFigureOut">
              <a:rPr lang="en-BE" smtClean="0"/>
              <a:t>12/05/2022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B13E1A-1C9E-40B9-8C62-629A48CE4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D6DBD3-49B9-432D-847E-F82C8CD71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33801-93B5-49A5-849E-18AD2B51FE58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54097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25BF89-3725-4653-97BB-C28A40A80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F3EB0-6F1A-4596-908D-C0EF120CAA0B}" type="datetimeFigureOut">
              <a:rPr lang="en-BE" smtClean="0"/>
              <a:t>12/05/2022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1407C8-C73A-4A45-8CEF-297C4248A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021D33-3E12-468E-AA13-EC5C3497D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33801-93B5-49A5-849E-18AD2B51FE58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307013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B786C-4346-4BD3-A793-2A3A1AC61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7FF6FD-C164-4BA1-A355-63D03F1468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FB3F0D-A8CB-4493-A227-A7282A845A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C7FF5D-2DB3-46CE-B8C9-B341DFC82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F3EB0-6F1A-4596-908D-C0EF120CAA0B}" type="datetimeFigureOut">
              <a:rPr lang="en-BE" smtClean="0"/>
              <a:t>12/05/2022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792F5B-649D-4B6B-939E-957A1332E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E57A2E-4539-41EA-972F-C51E3259F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33801-93B5-49A5-849E-18AD2B51FE58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353758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E08A6-DF06-4D77-A6D8-1378EA240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40E6E6-A07A-405F-8978-61BB90594F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4AE1E1-56F9-46AE-84D4-A1837F3430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ABB3A9-F5A9-48A7-9E0E-6E81C5138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F3EB0-6F1A-4596-908D-C0EF120CAA0B}" type="datetimeFigureOut">
              <a:rPr lang="en-BE" smtClean="0"/>
              <a:t>12/05/2022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99310D-F57E-4248-A9D9-D2A5C8A8D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1231F1-E294-48DD-9374-70A5D2C9C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33801-93B5-49A5-849E-18AD2B51FE58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9001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C21861-0473-45EC-A1E4-49E1ECB72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CD47E9-5A22-41EA-A810-F5FC36278B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F55921-A4EF-4E18-8807-312480FD74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F3EB0-6F1A-4596-908D-C0EF120CAA0B}" type="datetimeFigureOut">
              <a:rPr lang="en-BE" smtClean="0"/>
              <a:t>12/05/2022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6695B9-E211-4F51-91A0-70B8EAF5E2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9762BA-CC72-4F25-8FD2-473CBBCF84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33801-93B5-49A5-849E-18AD2B51FE58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53312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368AB-A276-4B64-9A5A-D384D637DF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Partial schedule generation</a:t>
            </a:r>
            <a:endParaRPr lang="en-B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9ACFC0-EE49-4746-B115-4CFE440F52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833279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5E762-0B5D-48AE-5541-FE291CA64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Maximal </a:t>
            </a:r>
            <a:r>
              <a:rPr lang="en-GB" dirty="0" err="1"/>
              <a:t>BiClique</a:t>
            </a:r>
            <a:r>
              <a:rPr lang="en-GB" dirty="0"/>
              <a:t> Optimization</a:t>
            </a:r>
            <a:endParaRPr lang="en-BE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25EF368-1DC8-4A57-C588-A67B829E62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71737"/>
              </p:ext>
            </p:extLst>
          </p:nvPr>
        </p:nvGraphicFramePr>
        <p:xfrm>
          <a:off x="4488110" y="3265517"/>
          <a:ext cx="3052664" cy="22755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3166">
                  <a:extLst>
                    <a:ext uri="{9D8B030D-6E8A-4147-A177-3AD203B41FA5}">
                      <a16:colId xmlns:a16="http://schemas.microsoft.com/office/drawing/2014/main" val="907057152"/>
                    </a:ext>
                  </a:extLst>
                </a:gridCol>
                <a:gridCol w="763166">
                  <a:extLst>
                    <a:ext uri="{9D8B030D-6E8A-4147-A177-3AD203B41FA5}">
                      <a16:colId xmlns:a16="http://schemas.microsoft.com/office/drawing/2014/main" val="56496664"/>
                    </a:ext>
                  </a:extLst>
                </a:gridCol>
                <a:gridCol w="763166">
                  <a:extLst>
                    <a:ext uri="{9D8B030D-6E8A-4147-A177-3AD203B41FA5}">
                      <a16:colId xmlns:a16="http://schemas.microsoft.com/office/drawing/2014/main" val="320002930"/>
                    </a:ext>
                  </a:extLst>
                </a:gridCol>
                <a:gridCol w="763166">
                  <a:extLst>
                    <a:ext uri="{9D8B030D-6E8A-4147-A177-3AD203B41FA5}">
                      <a16:colId xmlns:a16="http://schemas.microsoft.com/office/drawing/2014/main" val="1770767055"/>
                    </a:ext>
                  </a:extLst>
                </a:gridCol>
              </a:tblGrid>
              <a:tr h="758505"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1</a:t>
                      </a:r>
                      <a:endParaRPr lang="en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1</a:t>
                      </a:r>
                      <a:endParaRPr lang="en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1</a:t>
                      </a:r>
                      <a:endParaRPr lang="en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0</a:t>
                      </a:r>
                      <a:endParaRPr lang="en-B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2781877"/>
                  </a:ext>
                </a:extLst>
              </a:tr>
              <a:tr h="758505"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0</a:t>
                      </a:r>
                      <a:endParaRPr lang="en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1</a:t>
                      </a:r>
                      <a:endParaRPr lang="en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1</a:t>
                      </a:r>
                      <a:endParaRPr lang="en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0</a:t>
                      </a:r>
                      <a:endParaRPr lang="en-B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3430429"/>
                  </a:ext>
                </a:extLst>
              </a:tr>
              <a:tr h="758505"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0</a:t>
                      </a:r>
                      <a:endParaRPr lang="en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0</a:t>
                      </a:r>
                      <a:endParaRPr lang="en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0</a:t>
                      </a:r>
                      <a:endParaRPr lang="en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1</a:t>
                      </a:r>
                      <a:endParaRPr lang="en-B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5598044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1C677981-CF03-9B07-5015-D32F51F6EF4D}"/>
              </a:ext>
            </a:extLst>
          </p:cNvPr>
          <p:cNvSpPr/>
          <p:nvPr/>
        </p:nvSpPr>
        <p:spPr>
          <a:xfrm>
            <a:off x="5402510" y="3380764"/>
            <a:ext cx="1199626" cy="121640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07A197B-0B01-7B13-560D-E467435E0BE4}"/>
              </a:ext>
            </a:extLst>
          </p:cNvPr>
          <p:cNvSpPr/>
          <p:nvPr/>
        </p:nvSpPr>
        <p:spPr>
          <a:xfrm>
            <a:off x="4639112" y="3322041"/>
            <a:ext cx="2030136" cy="59561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96DDF59-9E68-1E2C-B70B-A52A325DFB4B}"/>
              </a:ext>
            </a:extLst>
          </p:cNvPr>
          <p:cNvSpPr/>
          <p:nvPr/>
        </p:nvSpPr>
        <p:spPr>
          <a:xfrm>
            <a:off x="6895750" y="4857227"/>
            <a:ext cx="514530" cy="551576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0CF07FD-5A1A-B246-10B0-6226FC7066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GB" dirty="0"/>
              <a:t>Fewer tighter constraints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188943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A1CC0-5D5E-2F42-241A-512C256F6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Performance measurements</a:t>
            </a:r>
            <a:endParaRPr lang="en-BE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EFF10437-7CDD-42B9-DCFA-496B83F2EC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2874672"/>
              </p:ext>
            </p:extLst>
          </p:nvPr>
        </p:nvGraphicFramePr>
        <p:xfrm>
          <a:off x="1828103" y="1825625"/>
          <a:ext cx="4547532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5844">
                  <a:extLst>
                    <a:ext uri="{9D8B030D-6E8A-4147-A177-3AD203B41FA5}">
                      <a16:colId xmlns:a16="http://schemas.microsoft.com/office/drawing/2014/main" val="4138500068"/>
                    </a:ext>
                  </a:extLst>
                </a:gridCol>
                <a:gridCol w="1515844">
                  <a:extLst>
                    <a:ext uri="{9D8B030D-6E8A-4147-A177-3AD203B41FA5}">
                      <a16:colId xmlns:a16="http://schemas.microsoft.com/office/drawing/2014/main" val="344148771"/>
                    </a:ext>
                  </a:extLst>
                </a:gridCol>
                <a:gridCol w="1515844">
                  <a:extLst>
                    <a:ext uri="{9D8B030D-6E8A-4147-A177-3AD203B41FA5}">
                      <a16:colId xmlns:a16="http://schemas.microsoft.com/office/drawing/2014/main" val="4237506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Time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LB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Best</a:t>
                      </a:r>
                      <a:endParaRPr lang="en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82792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0,107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607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607</a:t>
                      </a:r>
                      <a:endParaRPr lang="en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4189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1,29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828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828</a:t>
                      </a:r>
                      <a:endParaRPr lang="en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3026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0,98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1001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1001</a:t>
                      </a:r>
                      <a:endParaRPr lang="en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2251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10,67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1716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1716</a:t>
                      </a:r>
                      <a:endParaRPr lang="en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25398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70,07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1143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1143</a:t>
                      </a:r>
                      <a:endParaRPr lang="en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575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20,67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1950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1950</a:t>
                      </a:r>
                      <a:endParaRPr lang="en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8566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29,23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1056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1056</a:t>
                      </a:r>
                      <a:endParaRPr lang="en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5582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3586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1300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1300</a:t>
                      </a:r>
                      <a:endParaRPr lang="en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86151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3601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406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439</a:t>
                      </a:r>
                      <a:endParaRPr lang="en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551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18,0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4631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4631</a:t>
                      </a:r>
                      <a:endParaRPr lang="en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2266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16,0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3443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3443</a:t>
                      </a:r>
                      <a:endParaRPr lang="en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5484161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EC04050-A18F-346B-652A-7A464ECB31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1314856"/>
              </p:ext>
            </p:extLst>
          </p:nvPr>
        </p:nvGraphicFramePr>
        <p:xfrm>
          <a:off x="6971958" y="1818634"/>
          <a:ext cx="4547532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5844">
                  <a:extLst>
                    <a:ext uri="{9D8B030D-6E8A-4147-A177-3AD203B41FA5}">
                      <a16:colId xmlns:a16="http://schemas.microsoft.com/office/drawing/2014/main" val="4138500068"/>
                    </a:ext>
                  </a:extLst>
                </a:gridCol>
                <a:gridCol w="1515844">
                  <a:extLst>
                    <a:ext uri="{9D8B030D-6E8A-4147-A177-3AD203B41FA5}">
                      <a16:colId xmlns:a16="http://schemas.microsoft.com/office/drawing/2014/main" val="344148771"/>
                    </a:ext>
                  </a:extLst>
                </a:gridCol>
                <a:gridCol w="1515844">
                  <a:extLst>
                    <a:ext uri="{9D8B030D-6E8A-4147-A177-3AD203B41FA5}">
                      <a16:colId xmlns:a16="http://schemas.microsoft.com/office/drawing/2014/main" val="4237506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Time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LB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Best</a:t>
                      </a:r>
                      <a:endParaRPr lang="en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82792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0,08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607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607</a:t>
                      </a:r>
                      <a:endParaRPr lang="en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4189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0,26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828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828</a:t>
                      </a:r>
                      <a:endParaRPr lang="en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3026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0,46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1001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1001</a:t>
                      </a:r>
                      <a:endParaRPr lang="en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2251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1,12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1716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1716</a:t>
                      </a:r>
                      <a:endParaRPr lang="en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25398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3,16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1143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1143</a:t>
                      </a:r>
                      <a:endParaRPr lang="en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575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4,25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1950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1950</a:t>
                      </a:r>
                      <a:endParaRPr lang="en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8566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15,45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1056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1056</a:t>
                      </a:r>
                      <a:endParaRPr lang="en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5582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640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1300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1300</a:t>
                      </a:r>
                      <a:endParaRPr lang="en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86151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3600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439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439</a:t>
                      </a:r>
                      <a:endParaRPr lang="en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551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58,16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4631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4631</a:t>
                      </a:r>
                      <a:endParaRPr lang="en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2266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233,7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3443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3443</a:t>
                      </a:r>
                      <a:endParaRPr lang="en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548416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443D59E-54DD-9CFC-2E94-905EC1BD3E18}"/>
              </a:ext>
            </a:extLst>
          </p:cNvPr>
          <p:cNvSpPr txBox="1"/>
          <p:nvPr/>
        </p:nvSpPr>
        <p:spPr>
          <a:xfrm>
            <a:off x="3116162" y="1449302"/>
            <a:ext cx="19714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Baseline </a:t>
            </a:r>
            <a:r>
              <a:rPr lang="en-GB" dirty="0" err="1"/>
              <a:t>Gurobi</a:t>
            </a:r>
            <a:endParaRPr lang="en-BE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C9D2667-18EA-E451-E432-09B9F51718BA}"/>
              </a:ext>
            </a:extLst>
          </p:cNvPr>
          <p:cNvSpPr txBox="1"/>
          <p:nvPr/>
        </p:nvSpPr>
        <p:spPr>
          <a:xfrm>
            <a:off x="8218072" y="1450700"/>
            <a:ext cx="19714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Blocks Method</a:t>
            </a:r>
            <a:endParaRPr lang="en-BE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47314E-86C5-1175-0E1B-35A09799513F}"/>
              </a:ext>
            </a:extLst>
          </p:cNvPr>
          <p:cNvSpPr txBox="1"/>
          <p:nvPr/>
        </p:nvSpPr>
        <p:spPr>
          <a:xfrm>
            <a:off x="1070643" y="2187833"/>
            <a:ext cx="6491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1</a:t>
            </a:r>
          </a:p>
          <a:p>
            <a:pPr algn="ctr"/>
            <a:r>
              <a:rPr lang="en-GB" sz="2400" dirty="0"/>
              <a:t>2</a:t>
            </a:r>
          </a:p>
          <a:p>
            <a:pPr algn="ctr"/>
            <a:r>
              <a:rPr lang="en-GB" sz="2400" dirty="0"/>
              <a:t>3</a:t>
            </a:r>
          </a:p>
          <a:p>
            <a:pPr algn="ctr"/>
            <a:r>
              <a:rPr lang="en-GB" sz="2400" dirty="0"/>
              <a:t>4</a:t>
            </a:r>
          </a:p>
          <a:p>
            <a:pPr algn="ctr"/>
            <a:r>
              <a:rPr lang="en-GB" sz="2400" dirty="0"/>
              <a:t>5</a:t>
            </a:r>
          </a:p>
          <a:p>
            <a:pPr algn="ctr"/>
            <a:r>
              <a:rPr lang="en-GB" sz="2400" dirty="0"/>
              <a:t>6</a:t>
            </a:r>
          </a:p>
          <a:p>
            <a:pPr algn="ctr"/>
            <a:r>
              <a:rPr lang="en-GB" sz="2400" dirty="0"/>
              <a:t>7</a:t>
            </a:r>
          </a:p>
          <a:p>
            <a:pPr algn="ctr"/>
            <a:r>
              <a:rPr lang="en-GB" sz="2400" dirty="0"/>
              <a:t>8</a:t>
            </a:r>
          </a:p>
          <a:p>
            <a:pPr algn="ctr"/>
            <a:r>
              <a:rPr lang="en-GB" sz="2400" dirty="0"/>
              <a:t>9</a:t>
            </a:r>
          </a:p>
          <a:p>
            <a:pPr algn="ctr"/>
            <a:r>
              <a:rPr lang="en-GB" sz="2400" dirty="0"/>
              <a:t>10</a:t>
            </a:r>
          </a:p>
          <a:p>
            <a:pPr algn="ctr"/>
            <a:r>
              <a:rPr lang="en-GB" sz="2400" dirty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2156297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0AF6C-6F6C-4740-9830-9E85AF325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Partial Schedule Generation</a:t>
            </a:r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DEB5D-552A-4E9C-BE17-D77767F3D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/>
              <a:t>Goals:</a:t>
            </a:r>
          </a:p>
          <a:p>
            <a:pPr lvl="1"/>
            <a:r>
              <a:rPr lang="fr-BE" dirty="0" err="1"/>
              <a:t>Greatly</a:t>
            </a:r>
            <a:r>
              <a:rPr lang="fr-BE" dirty="0"/>
              <a:t> </a:t>
            </a:r>
            <a:r>
              <a:rPr lang="fr-BE" dirty="0" err="1"/>
              <a:t>simplify</a:t>
            </a:r>
            <a:r>
              <a:rPr lang="fr-BE" dirty="0"/>
              <a:t> </a:t>
            </a:r>
            <a:r>
              <a:rPr lang="fr-BE" dirty="0" err="1"/>
              <a:t>constraints</a:t>
            </a:r>
            <a:endParaRPr lang="fr-BE" dirty="0"/>
          </a:p>
          <a:p>
            <a:pPr lvl="1"/>
            <a:r>
              <a:rPr lang="fr-BE" dirty="0"/>
              <a:t>Compromise </a:t>
            </a:r>
            <a:r>
              <a:rPr lang="fr-BE" dirty="0" err="1"/>
              <a:t>between</a:t>
            </a:r>
            <a:r>
              <a:rPr lang="fr-BE" dirty="0"/>
              <a:t> full </a:t>
            </a:r>
            <a:r>
              <a:rPr lang="fr-BE" dirty="0" err="1"/>
              <a:t>schedule</a:t>
            </a:r>
            <a:r>
              <a:rPr lang="fr-BE" dirty="0"/>
              <a:t> </a:t>
            </a:r>
            <a:r>
              <a:rPr lang="fr-BE" dirty="0" err="1"/>
              <a:t>generation</a:t>
            </a:r>
            <a:r>
              <a:rPr lang="fr-BE" dirty="0"/>
              <a:t> and no </a:t>
            </a:r>
            <a:r>
              <a:rPr lang="fr-BE" dirty="0" err="1"/>
              <a:t>schedule</a:t>
            </a:r>
            <a:r>
              <a:rPr lang="fr-BE" dirty="0"/>
              <a:t> </a:t>
            </a:r>
            <a:r>
              <a:rPr lang="fr-BE" dirty="0" err="1"/>
              <a:t>generation</a:t>
            </a:r>
            <a:endParaRPr lang="fr-BE" dirty="0"/>
          </a:p>
          <a:p>
            <a:pPr lvl="2"/>
            <a:r>
              <a:rPr lang="fr-BE" dirty="0"/>
              <a:t>No </a:t>
            </a:r>
            <a:r>
              <a:rPr lang="fr-BE" dirty="0" err="1"/>
              <a:t>schedule</a:t>
            </a:r>
            <a:r>
              <a:rPr lang="fr-BE" dirty="0"/>
              <a:t> </a:t>
            </a:r>
            <a:r>
              <a:rPr lang="fr-BE" dirty="0" err="1"/>
              <a:t>generation</a:t>
            </a:r>
            <a:r>
              <a:rPr lang="fr-BE" dirty="0"/>
              <a:t>: </a:t>
            </a:r>
            <a:r>
              <a:rPr lang="fr-BE" dirty="0" err="1"/>
              <a:t>really</a:t>
            </a:r>
            <a:r>
              <a:rPr lang="fr-BE" dirty="0"/>
              <a:t> </a:t>
            </a:r>
            <a:r>
              <a:rPr lang="fr-BE" dirty="0" err="1"/>
              <a:t>complex</a:t>
            </a:r>
            <a:r>
              <a:rPr lang="fr-BE" dirty="0"/>
              <a:t> </a:t>
            </a:r>
            <a:r>
              <a:rPr lang="fr-BE" dirty="0" err="1"/>
              <a:t>constraints</a:t>
            </a:r>
            <a:endParaRPr lang="fr-BE" dirty="0"/>
          </a:p>
          <a:p>
            <a:pPr lvl="2"/>
            <a:r>
              <a:rPr lang="fr-BE" dirty="0"/>
              <a:t>Full </a:t>
            </a:r>
            <a:r>
              <a:rPr lang="fr-BE" dirty="0" err="1"/>
              <a:t>employee</a:t>
            </a:r>
            <a:r>
              <a:rPr lang="fr-BE" dirty="0"/>
              <a:t> </a:t>
            </a:r>
            <a:r>
              <a:rPr lang="fr-BE" dirty="0" err="1"/>
              <a:t>schedule</a:t>
            </a:r>
            <a:r>
              <a:rPr lang="fr-BE" dirty="0"/>
              <a:t> </a:t>
            </a:r>
            <a:r>
              <a:rPr lang="fr-BE" dirty="0" err="1"/>
              <a:t>generation</a:t>
            </a:r>
            <a:r>
              <a:rPr lang="fr-BE" dirty="0"/>
              <a:t>: </a:t>
            </a:r>
            <a:r>
              <a:rPr lang="fr-BE" dirty="0" err="1"/>
              <a:t>Infeasibly</a:t>
            </a:r>
            <a:r>
              <a:rPr lang="fr-BE" dirty="0"/>
              <a:t> </a:t>
            </a:r>
            <a:r>
              <a:rPr lang="fr-BE" dirty="0" err="1"/>
              <a:t>exponential</a:t>
            </a:r>
            <a:r>
              <a:rPr lang="fr-BE" dirty="0"/>
              <a:t> </a:t>
            </a:r>
            <a:r>
              <a:rPr lang="fr-BE" dirty="0" err="1"/>
              <a:t>number</a:t>
            </a:r>
            <a:r>
              <a:rPr lang="fr-BE" dirty="0"/>
              <a:t> of </a:t>
            </a:r>
            <a:r>
              <a:rPr lang="fr-BE" dirty="0" err="1"/>
              <a:t>schedules</a:t>
            </a:r>
            <a:r>
              <a:rPr lang="fr-BE" dirty="0"/>
              <a:t>. 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285656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2BE70-EB68-47F0-BCDA-88E4D2812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Difficult “ugly” constraints</a:t>
            </a:r>
            <a:endParaRPr lang="en-BE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A2EE5C6-4585-4DF9-AC78-EFA08E2840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9142445"/>
              </p:ext>
            </p:extLst>
          </p:nvPr>
        </p:nvGraphicFramePr>
        <p:xfrm>
          <a:off x="838200" y="1825625"/>
          <a:ext cx="10515596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1114">
                  <a:extLst>
                    <a:ext uri="{9D8B030D-6E8A-4147-A177-3AD203B41FA5}">
                      <a16:colId xmlns:a16="http://schemas.microsoft.com/office/drawing/2014/main" val="1408886494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663361997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2396180072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2766794645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2786797988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3518226871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1863145983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2453463949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3524036548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4272208793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3201898116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1220817479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3674710908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34988126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Mon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Tue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Wed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Thu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Fri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Sat</a:t>
                      </a:r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Sun</a:t>
                      </a:r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Mon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Tue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Wed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Thu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Fri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Sat</a:t>
                      </a:r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Sun</a:t>
                      </a:r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8674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OR</a:t>
                      </a:r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OR</a:t>
                      </a:r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970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6123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/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s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s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s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s</a:t>
                      </a:r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s</a:t>
                      </a:r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/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586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88545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B91C124-E2C1-477D-9CA1-7909D3305808}"/>
              </a:ext>
            </a:extLst>
          </p:cNvPr>
          <p:cNvSpPr txBox="1"/>
          <p:nvPr/>
        </p:nvSpPr>
        <p:spPr>
          <a:xfrm flipH="1">
            <a:off x="838193" y="4429387"/>
            <a:ext cx="1051560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BE" dirty="0"/>
              <a:t>Weekends are </a:t>
            </a:r>
            <a:r>
              <a:rPr lang="fr-BE" dirty="0" err="1"/>
              <a:t>counted</a:t>
            </a:r>
            <a:r>
              <a:rPr lang="fr-BE" dirty="0"/>
              <a:t> Saturday</a:t>
            </a:r>
            <a:r>
              <a:rPr lang="fr-BE" b="1" dirty="0"/>
              <a:t> or </a:t>
            </a:r>
            <a:r>
              <a:rPr lang="fr-BE" dirty="0"/>
              <a:t>Sunday</a:t>
            </a:r>
          </a:p>
          <a:p>
            <a:pPr marL="285750" indent="-285750">
              <a:buFontTx/>
              <a:buChar char="-"/>
            </a:pPr>
            <a:r>
              <a:rPr lang="fr-BE" dirty="0" err="1"/>
              <a:t>Consecutive</a:t>
            </a:r>
            <a:r>
              <a:rPr lang="fr-BE" dirty="0"/>
              <a:t> (off) shift </a:t>
            </a:r>
            <a:r>
              <a:rPr lang="fr-BE" dirty="0" err="1"/>
              <a:t>counts</a:t>
            </a:r>
            <a:r>
              <a:rPr lang="fr-BE" dirty="0"/>
              <a:t>. </a:t>
            </a:r>
            <a:r>
              <a:rPr lang="fr-BE" dirty="0" err="1"/>
              <a:t>Constraints</a:t>
            </a:r>
            <a:r>
              <a:rPr lang="fr-BE" dirty="0"/>
              <a:t> </a:t>
            </a:r>
            <a:r>
              <a:rPr lang="fr-BE" dirty="0" err="1"/>
              <a:t>between</a:t>
            </a:r>
            <a:r>
              <a:rPr lang="fr-BE" dirty="0"/>
              <a:t> far </a:t>
            </a:r>
            <a:r>
              <a:rPr lang="fr-BE" dirty="0" err="1"/>
              <a:t>away</a:t>
            </a:r>
            <a:r>
              <a:rPr lang="fr-BE" dirty="0"/>
              <a:t> </a:t>
            </a:r>
            <a:r>
              <a:rPr lang="fr-BE" dirty="0" err="1"/>
              <a:t>days</a:t>
            </a:r>
            <a:r>
              <a:rPr lang="fr-BE" dirty="0"/>
              <a:t>.</a:t>
            </a:r>
          </a:p>
          <a:p>
            <a:pPr marL="285750" indent="-285750">
              <a:buFontTx/>
              <a:buChar char="-"/>
            </a:pPr>
            <a:r>
              <a:rPr lang="fr-BE" dirty="0"/>
              <a:t>Not </a:t>
            </a:r>
            <a:r>
              <a:rPr lang="fr-BE" dirty="0" err="1"/>
              <a:t>very</a:t>
            </a:r>
            <a:r>
              <a:rPr lang="fr-BE" dirty="0"/>
              <a:t> </a:t>
            </a:r>
            <a:r>
              <a:rPr lang="fr-BE" dirty="0" err="1"/>
              <a:t>elegant</a:t>
            </a:r>
            <a:r>
              <a:rPr lang="fr-BE" dirty="0"/>
              <a:t> to </a:t>
            </a:r>
            <a:r>
              <a:rPr lang="fr-BE" dirty="0" err="1"/>
              <a:t>represent</a:t>
            </a:r>
            <a:r>
              <a:rPr lang="fr-BE" dirty="0"/>
              <a:t> as ILP </a:t>
            </a:r>
          </a:p>
          <a:p>
            <a:r>
              <a:rPr lang="fr-BE" dirty="0">
                <a:sym typeface="Wingdings" panose="05000000000000000000" pitchFamily="2" charset="2"/>
              </a:rPr>
              <a:t> </a:t>
            </a:r>
            <a:r>
              <a:rPr lang="fr-BE" dirty="0" err="1">
                <a:sym typeface="Wingdings" panose="05000000000000000000" pitchFamily="2" charset="2"/>
              </a:rPr>
              <a:t>Divide</a:t>
            </a:r>
            <a:r>
              <a:rPr lang="fr-BE" dirty="0">
                <a:sym typeface="Wingdings" panose="05000000000000000000" pitchFamily="2" charset="2"/>
              </a:rPr>
              <a:t> </a:t>
            </a:r>
            <a:r>
              <a:rPr lang="fr-BE" dirty="0" err="1">
                <a:sym typeface="Wingdings" panose="05000000000000000000" pitchFamily="2" charset="2"/>
              </a:rPr>
              <a:t>into</a:t>
            </a:r>
            <a:r>
              <a:rPr lang="fr-BE" dirty="0">
                <a:sym typeface="Wingdings" panose="05000000000000000000" pitchFamily="2" charset="2"/>
              </a:rPr>
              <a:t> blocks to </a:t>
            </a:r>
            <a:r>
              <a:rPr lang="fr-BE" dirty="0" err="1">
                <a:sym typeface="Wingdings" panose="05000000000000000000" pitchFamily="2" charset="2"/>
              </a:rPr>
              <a:t>simplify</a:t>
            </a:r>
            <a:r>
              <a:rPr lang="fr-BE" dirty="0">
                <a:sym typeface="Wingdings" panose="05000000000000000000" pitchFamily="2" charset="2"/>
              </a:rPr>
              <a:t> </a:t>
            </a:r>
            <a:r>
              <a:rPr lang="fr-BE" dirty="0" err="1">
                <a:sym typeface="Wingdings" panose="05000000000000000000" pitchFamily="2" charset="2"/>
              </a:rPr>
              <a:t>these</a:t>
            </a:r>
            <a:r>
              <a:rPr lang="fr-BE" dirty="0">
                <a:sym typeface="Wingdings" panose="05000000000000000000" pitchFamily="2" charset="2"/>
              </a:rPr>
              <a:t>. </a:t>
            </a:r>
            <a:endParaRPr lang="fr-BE" dirty="0"/>
          </a:p>
          <a:p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4230364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2BE70-EB68-47F0-BCDA-88E4D2812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Schedule is divided into blocks</a:t>
            </a:r>
            <a:endParaRPr lang="en-BE" dirty="0"/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69D98662-9512-481D-B8F1-164832081A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3710910"/>
              </p:ext>
            </p:extLst>
          </p:nvPr>
        </p:nvGraphicFramePr>
        <p:xfrm>
          <a:off x="838200" y="1825625"/>
          <a:ext cx="10515596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1114">
                  <a:extLst>
                    <a:ext uri="{9D8B030D-6E8A-4147-A177-3AD203B41FA5}">
                      <a16:colId xmlns:a16="http://schemas.microsoft.com/office/drawing/2014/main" val="1408886494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663361997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2396180072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2766794645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2786797988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3518226871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1863145983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2453463949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3524036548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4272208793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3201898116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1220817479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3674710908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34988126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Mon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Tue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Wed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Thu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Fri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Sat</a:t>
                      </a:r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Sun</a:t>
                      </a:r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Mon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Tue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Wed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Thu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Fri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Sat</a:t>
                      </a:r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Sun</a:t>
                      </a:r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8674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970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6123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586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88545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9E95361-B8AD-4A29-A6F4-8F8755E48C14}"/>
              </a:ext>
            </a:extLst>
          </p:cNvPr>
          <p:cNvSpPr txBox="1"/>
          <p:nvPr/>
        </p:nvSpPr>
        <p:spPr>
          <a:xfrm flipH="1">
            <a:off x="838193" y="4429387"/>
            <a:ext cx="105156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err="1"/>
              <a:t>Employee</a:t>
            </a:r>
            <a:r>
              <a:rPr lang="fr-BE" dirty="0"/>
              <a:t> 1 has minimum block size 5. </a:t>
            </a:r>
          </a:p>
          <a:p>
            <a:endParaRPr lang="fr-BE" dirty="0"/>
          </a:p>
          <a:p>
            <a:r>
              <a:rPr lang="fr-BE" dirty="0" err="1"/>
              <a:t>Each</a:t>
            </a:r>
            <a:r>
              <a:rPr lang="fr-BE" dirty="0"/>
              <a:t> block has a set of </a:t>
            </a:r>
            <a:r>
              <a:rPr lang="fr-BE" dirty="0" err="1"/>
              <a:t>allowed</a:t>
            </a:r>
            <a:r>
              <a:rPr lang="fr-BE" dirty="0"/>
              <a:t> </a:t>
            </a:r>
            <a:r>
              <a:rPr lang="fr-BE" dirty="0" err="1"/>
              <a:t>sub</a:t>
            </a:r>
            <a:r>
              <a:rPr lang="fr-BE" dirty="0"/>
              <a:t> </a:t>
            </a:r>
            <a:r>
              <a:rPr lang="fr-BE" dirty="0" err="1"/>
              <a:t>schedules</a:t>
            </a:r>
            <a:r>
              <a:rPr lang="fr-BE" dirty="0"/>
              <a:t> </a:t>
            </a:r>
            <a:r>
              <a:rPr lang="fr-BE" dirty="0" err="1"/>
              <a:t>within</a:t>
            </a:r>
            <a:r>
              <a:rPr lang="fr-BE" dirty="0"/>
              <a:t> </a:t>
            </a:r>
            <a:r>
              <a:rPr lang="fr-BE" dirty="0" err="1"/>
              <a:t>that</a:t>
            </a:r>
            <a:r>
              <a:rPr lang="fr-BE" dirty="0"/>
              <a:t> block. 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185685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2BE70-EB68-47F0-BCDA-88E4D2812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Schedule is divided into blocks</a:t>
            </a:r>
            <a:endParaRPr lang="en-BE" dirty="0"/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69D98662-9512-481D-B8F1-164832081A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2639491"/>
              </p:ext>
            </p:extLst>
          </p:nvPr>
        </p:nvGraphicFramePr>
        <p:xfrm>
          <a:off x="838200" y="1825625"/>
          <a:ext cx="10515596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1114">
                  <a:extLst>
                    <a:ext uri="{9D8B030D-6E8A-4147-A177-3AD203B41FA5}">
                      <a16:colId xmlns:a16="http://schemas.microsoft.com/office/drawing/2014/main" val="1408886494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663361997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2396180072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2766794645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2786797988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3518226871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1863145983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2453463949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3524036548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4272208793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3201898116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1220817479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3674710908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34988126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Mon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Tue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Wed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Thu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Fri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Sat</a:t>
                      </a:r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Sun</a:t>
                      </a:r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Mon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Tue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Wed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Thu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Fri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Sat</a:t>
                      </a:r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Sun</a:t>
                      </a:r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8674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970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6123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586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88545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5EF1C1C-CE4E-4339-A8DA-2DC7A26E44D5}"/>
              </a:ext>
            </a:extLst>
          </p:cNvPr>
          <p:cNvSpPr txBox="1"/>
          <p:nvPr/>
        </p:nvSpPr>
        <p:spPr>
          <a:xfrm flipH="1">
            <a:off x="838193" y="4429387"/>
            <a:ext cx="10515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err="1"/>
              <a:t>Employee</a:t>
            </a:r>
            <a:r>
              <a:rPr lang="fr-BE" dirty="0"/>
              <a:t> 2 has minimum block size 6. =&gt; weekends must </a:t>
            </a:r>
            <a:r>
              <a:rPr lang="fr-BE" dirty="0" err="1"/>
              <a:t>be</a:t>
            </a:r>
            <a:r>
              <a:rPr lang="fr-BE" dirty="0"/>
              <a:t> </a:t>
            </a:r>
            <a:r>
              <a:rPr lang="fr-BE" dirty="0" err="1"/>
              <a:t>included</a:t>
            </a:r>
            <a:r>
              <a:rPr lang="fr-BE" dirty="0"/>
              <a:t> </a:t>
            </a:r>
            <a:r>
              <a:rPr lang="fr-BE" dirty="0" err="1"/>
              <a:t>whole</a:t>
            </a:r>
            <a:r>
              <a:rPr lang="fr-BE" dirty="0"/>
              <a:t> in a block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813195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2BE70-EB68-47F0-BCDA-88E4D2812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Schedule is divided into blocks</a:t>
            </a:r>
            <a:endParaRPr lang="en-BE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E3F62DD-CD5D-4296-9AA2-620657D99C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0969477"/>
              </p:ext>
            </p:extLst>
          </p:nvPr>
        </p:nvGraphicFramePr>
        <p:xfrm>
          <a:off x="838200" y="1825625"/>
          <a:ext cx="10515596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1114">
                  <a:extLst>
                    <a:ext uri="{9D8B030D-6E8A-4147-A177-3AD203B41FA5}">
                      <a16:colId xmlns:a16="http://schemas.microsoft.com/office/drawing/2014/main" val="1408886494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663361997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2396180072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2766794645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2786797988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3518226871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1863145983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2453463949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3524036548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4272208793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3201898116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1220817479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3674710908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34988126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Mon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Tue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Wed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Thu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Fri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Sat</a:t>
                      </a:r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Sun</a:t>
                      </a:r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Mon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Tue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Wed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Thu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Fri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Sat</a:t>
                      </a:r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Sun</a:t>
                      </a:r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8674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970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6123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586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88545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0217EF8-8A40-4F17-83AD-CBCFFF0211DD}"/>
              </a:ext>
            </a:extLst>
          </p:cNvPr>
          <p:cNvSpPr txBox="1"/>
          <p:nvPr/>
        </p:nvSpPr>
        <p:spPr>
          <a:xfrm flipH="1">
            <a:off x="838193" y="4429387"/>
            <a:ext cx="10515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err="1"/>
              <a:t>Employee</a:t>
            </a:r>
            <a:r>
              <a:rPr lang="fr-BE" dirty="0"/>
              <a:t> 3 has minimum block size 3. 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3476131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2BE70-EB68-47F0-BCDA-88E4D2812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Schedule is divided into blocks</a:t>
            </a:r>
            <a:endParaRPr lang="en-BE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E3F62DD-CD5D-4296-9AA2-620657D99C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9708432"/>
              </p:ext>
            </p:extLst>
          </p:nvPr>
        </p:nvGraphicFramePr>
        <p:xfrm>
          <a:off x="838200" y="1825625"/>
          <a:ext cx="10515596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1114">
                  <a:extLst>
                    <a:ext uri="{9D8B030D-6E8A-4147-A177-3AD203B41FA5}">
                      <a16:colId xmlns:a16="http://schemas.microsoft.com/office/drawing/2014/main" val="1408886494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663361997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2396180072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2766794645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2786797988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3518226871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1863145983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2453463949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3524036548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4272208793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3201898116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1220817479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3674710908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34988126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Mon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Tue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Wed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Thu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Fri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Sat</a:t>
                      </a:r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Sun</a:t>
                      </a:r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Mon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Tue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Wed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Thu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Fri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Sat</a:t>
                      </a:r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Sun</a:t>
                      </a:r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8674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970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6123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586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F</a:t>
                      </a:r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88545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57047A9-06F8-4A22-BB7C-6F88D5E53711}"/>
              </a:ext>
            </a:extLst>
          </p:cNvPr>
          <p:cNvSpPr txBox="1"/>
          <p:nvPr/>
        </p:nvSpPr>
        <p:spPr>
          <a:xfrm flipH="1">
            <a:off x="838193" y="4429387"/>
            <a:ext cx="105156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err="1"/>
              <a:t>Employee</a:t>
            </a:r>
            <a:r>
              <a:rPr lang="fr-BE" dirty="0"/>
              <a:t> 4 has minimum block size 5.</a:t>
            </a:r>
            <a:br>
              <a:rPr lang="fr-BE" dirty="0"/>
            </a:br>
            <a:r>
              <a:rPr lang="fr-BE" dirty="0"/>
              <a:t>Free </a:t>
            </a:r>
            <a:r>
              <a:rPr lang="fr-BE" dirty="0" err="1"/>
              <a:t>days</a:t>
            </a:r>
            <a:r>
              <a:rPr lang="fr-BE" dirty="0"/>
              <a:t> </a:t>
            </a:r>
            <a:r>
              <a:rPr lang="fr-BE" dirty="0" err="1"/>
              <a:t>allow</a:t>
            </a:r>
            <a:r>
              <a:rPr lang="fr-BE" dirty="0"/>
              <a:t> for </a:t>
            </a:r>
            <a:r>
              <a:rPr lang="fr-BE" dirty="0" err="1"/>
              <a:t>smaller</a:t>
            </a:r>
            <a:r>
              <a:rPr lang="fr-BE" dirty="0"/>
              <a:t> blocks.  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2459127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5F64D-4D66-44EE-BAE9-9375ED9F3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Resulting</a:t>
            </a:r>
            <a:r>
              <a:rPr lang="fr-BE" dirty="0"/>
              <a:t> </a:t>
            </a:r>
            <a:r>
              <a:rPr lang="fr-BE" dirty="0" err="1"/>
              <a:t>constraints</a:t>
            </a:r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F1971-8A3D-4D2F-AEA8-A92A5F8A80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dirty="0" err="1"/>
              <a:t>Generate</a:t>
            </a:r>
            <a:r>
              <a:rPr lang="fr-BE" dirty="0"/>
              <a:t> all </a:t>
            </a:r>
            <a:r>
              <a:rPr lang="fr-BE" dirty="0" err="1"/>
              <a:t>schedules</a:t>
            </a:r>
            <a:r>
              <a:rPr lang="fr-BE" dirty="0"/>
              <a:t> for </a:t>
            </a:r>
            <a:r>
              <a:rPr lang="fr-BE" dirty="0" err="1"/>
              <a:t>each</a:t>
            </a:r>
            <a:r>
              <a:rPr lang="fr-BE" dirty="0"/>
              <a:t> block</a:t>
            </a:r>
          </a:p>
          <a:p>
            <a:pPr lvl="2"/>
            <a:r>
              <a:rPr lang="fr-BE" dirty="0" err="1"/>
              <a:t>Keep</a:t>
            </a:r>
            <a:r>
              <a:rPr lang="fr-BE" dirty="0"/>
              <a:t> weekends </a:t>
            </a:r>
            <a:r>
              <a:rPr lang="fr-BE" dirty="0" err="1"/>
              <a:t>whole</a:t>
            </a:r>
            <a:endParaRPr lang="fr-BE" dirty="0"/>
          </a:p>
          <a:p>
            <a:r>
              <a:rPr lang="fr-BE" dirty="0"/>
              <a:t>Adjacent Block </a:t>
            </a:r>
            <a:r>
              <a:rPr lang="fr-BE" dirty="0" err="1"/>
              <a:t>Constraints</a:t>
            </a:r>
            <a:endParaRPr lang="fr-BE" dirty="0"/>
          </a:p>
          <a:p>
            <a:pPr lvl="1"/>
            <a:r>
              <a:rPr lang="fr-BE" dirty="0"/>
              <a:t>Co-</a:t>
            </a:r>
            <a:r>
              <a:rPr lang="fr-BE" dirty="0" err="1"/>
              <a:t>occurence</a:t>
            </a:r>
            <a:r>
              <a:rPr lang="fr-BE" dirty="0"/>
              <a:t> </a:t>
            </a:r>
            <a:r>
              <a:rPr lang="fr-BE" dirty="0" err="1"/>
              <a:t>allowed</a:t>
            </a:r>
            <a:r>
              <a:rPr lang="fr-BE" dirty="0"/>
              <a:t> Matrix </a:t>
            </a:r>
            <a:r>
              <a:rPr lang="fr-BE" dirty="0" err="1"/>
              <a:t>from</a:t>
            </a:r>
            <a:r>
              <a:rPr lang="fr-BE" dirty="0"/>
              <a:t> </a:t>
            </a:r>
            <a:r>
              <a:rPr lang="fr-BE" dirty="0" err="1"/>
              <a:t>difficult</a:t>
            </a:r>
            <a:r>
              <a:rPr lang="fr-BE" dirty="0"/>
              <a:t> </a:t>
            </a:r>
            <a:r>
              <a:rPr lang="fr-BE" dirty="0" err="1"/>
              <a:t>constraints</a:t>
            </a:r>
            <a:endParaRPr lang="fr-BE" dirty="0"/>
          </a:p>
          <a:p>
            <a:pPr lvl="2"/>
            <a:r>
              <a:rPr lang="fr-BE" dirty="0" err="1"/>
              <a:t>Consecutive</a:t>
            </a:r>
            <a:r>
              <a:rPr lang="fr-BE" dirty="0"/>
              <a:t> shifts</a:t>
            </a:r>
          </a:p>
          <a:p>
            <a:pPr lvl="2"/>
            <a:r>
              <a:rPr lang="fr-BE" dirty="0"/>
              <a:t>Shift </a:t>
            </a:r>
            <a:r>
              <a:rPr lang="fr-BE" dirty="0" err="1"/>
              <a:t>may</a:t>
            </a:r>
            <a:r>
              <a:rPr lang="fr-BE" dirty="0"/>
              <a:t> follow</a:t>
            </a:r>
          </a:p>
          <a:p>
            <a:r>
              <a:rPr lang="fr-BE" dirty="0"/>
              <a:t>Global </a:t>
            </a:r>
            <a:r>
              <a:rPr lang="fr-BE" dirty="0" err="1"/>
              <a:t>Constraints</a:t>
            </a:r>
            <a:endParaRPr lang="fr-BE" dirty="0"/>
          </a:p>
          <a:p>
            <a:pPr lvl="1"/>
            <a:r>
              <a:rPr lang="fr-BE" dirty="0" err="1"/>
              <a:t>Translated</a:t>
            </a:r>
            <a:r>
              <a:rPr lang="fr-BE" dirty="0"/>
              <a:t> </a:t>
            </a:r>
            <a:r>
              <a:rPr lang="fr-BE" dirty="0" err="1"/>
              <a:t>from</a:t>
            </a:r>
            <a:r>
              <a:rPr lang="fr-BE" dirty="0"/>
              <a:t> original </a:t>
            </a:r>
            <a:r>
              <a:rPr lang="fr-BE" dirty="0" err="1"/>
              <a:t>constraints</a:t>
            </a:r>
            <a:endParaRPr lang="fr-BE" dirty="0"/>
          </a:p>
          <a:p>
            <a:pPr lvl="2"/>
            <a:r>
              <a:rPr lang="fr-BE" dirty="0" err="1"/>
              <a:t>Number</a:t>
            </a:r>
            <a:r>
              <a:rPr lang="fr-BE" dirty="0"/>
              <a:t> of weekends</a:t>
            </a:r>
          </a:p>
          <a:p>
            <a:pPr lvl="2"/>
            <a:r>
              <a:rPr lang="fr-BE" dirty="0"/>
              <a:t>Total shifts</a:t>
            </a:r>
          </a:p>
          <a:p>
            <a:pPr lvl="2"/>
            <a:r>
              <a:rPr lang="fr-BE" dirty="0"/>
              <a:t>Max minutes</a:t>
            </a:r>
            <a:endParaRPr lang="en-BE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B62BFCC-8308-4813-9AFA-D8F41331FC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827531"/>
              </p:ext>
            </p:extLst>
          </p:nvPr>
        </p:nvGraphicFramePr>
        <p:xfrm>
          <a:off x="8758107" y="4093827"/>
          <a:ext cx="1920148" cy="14194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0037">
                  <a:extLst>
                    <a:ext uri="{9D8B030D-6E8A-4147-A177-3AD203B41FA5}">
                      <a16:colId xmlns:a16="http://schemas.microsoft.com/office/drawing/2014/main" val="907057152"/>
                    </a:ext>
                  </a:extLst>
                </a:gridCol>
                <a:gridCol w="480037">
                  <a:extLst>
                    <a:ext uri="{9D8B030D-6E8A-4147-A177-3AD203B41FA5}">
                      <a16:colId xmlns:a16="http://schemas.microsoft.com/office/drawing/2014/main" val="56496664"/>
                    </a:ext>
                  </a:extLst>
                </a:gridCol>
                <a:gridCol w="480037">
                  <a:extLst>
                    <a:ext uri="{9D8B030D-6E8A-4147-A177-3AD203B41FA5}">
                      <a16:colId xmlns:a16="http://schemas.microsoft.com/office/drawing/2014/main" val="320002930"/>
                    </a:ext>
                  </a:extLst>
                </a:gridCol>
                <a:gridCol w="480037">
                  <a:extLst>
                    <a:ext uri="{9D8B030D-6E8A-4147-A177-3AD203B41FA5}">
                      <a16:colId xmlns:a16="http://schemas.microsoft.com/office/drawing/2014/main" val="1770767055"/>
                    </a:ext>
                  </a:extLst>
                </a:gridCol>
              </a:tblGrid>
              <a:tr h="473158"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1</a:t>
                      </a:r>
                      <a:endParaRPr lang="en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1</a:t>
                      </a:r>
                      <a:endParaRPr lang="en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1</a:t>
                      </a:r>
                      <a:endParaRPr lang="en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0</a:t>
                      </a:r>
                      <a:endParaRPr lang="en-B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2781877"/>
                  </a:ext>
                </a:extLst>
              </a:tr>
              <a:tr h="473158"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0</a:t>
                      </a:r>
                      <a:endParaRPr lang="en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1</a:t>
                      </a:r>
                      <a:endParaRPr lang="en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1</a:t>
                      </a:r>
                      <a:endParaRPr lang="en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0</a:t>
                      </a:r>
                      <a:endParaRPr lang="en-B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3430429"/>
                  </a:ext>
                </a:extLst>
              </a:tr>
              <a:tr h="473158"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0</a:t>
                      </a:r>
                      <a:endParaRPr lang="en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0</a:t>
                      </a:r>
                      <a:endParaRPr lang="en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0</a:t>
                      </a:r>
                      <a:endParaRPr lang="en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1</a:t>
                      </a:r>
                      <a:endParaRPr lang="en-B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5598044"/>
                  </a:ext>
                </a:extLst>
              </a:tr>
            </a:tbl>
          </a:graphicData>
        </a:graphic>
      </p:graphicFrame>
      <p:grpSp>
        <p:nvGrpSpPr>
          <p:cNvPr id="16" name="Group 15">
            <a:extLst>
              <a:ext uri="{FF2B5EF4-FFF2-40B4-BE49-F238E27FC236}">
                <a16:creationId xmlns:a16="http://schemas.microsoft.com/office/drawing/2014/main" id="{051D4924-B138-4C44-A088-D19C69E1CFB1}"/>
              </a:ext>
            </a:extLst>
          </p:cNvPr>
          <p:cNvGrpSpPr/>
          <p:nvPr/>
        </p:nvGrpSpPr>
        <p:grpSpPr>
          <a:xfrm rot="17634873">
            <a:off x="8512915" y="3067655"/>
            <a:ext cx="1512815" cy="380301"/>
            <a:chOff x="8758107" y="3280095"/>
            <a:chExt cx="1512815" cy="38030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DD33B3E-2784-4454-9665-489D64D372A0}"/>
                </a:ext>
              </a:extLst>
            </p:cNvPr>
            <p:cNvSpPr/>
            <p:nvPr/>
          </p:nvSpPr>
          <p:spPr>
            <a:xfrm>
              <a:off x="8758107" y="3280095"/>
              <a:ext cx="377504" cy="37750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C06AC34-90C3-42AC-9E21-CE72B4D3ED41}"/>
                </a:ext>
              </a:extLst>
            </p:cNvPr>
            <p:cNvSpPr/>
            <p:nvPr/>
          </p:nvSpPr>
          <p:spPr>
            <a:xfrm>
              <a:off x="9137010" y="3281493"/>
              <a:ext cx="377504" cy="37750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7A7015B-8163-4F99-94B9-1B8884D7A950}"/>
                </a:ext>
              </a:extLst>
            </p:cNvPr>
            <p:cNvSpPr/>
            <p:nvPr/>
          </p:nvSpPr>
          <p:spPr>
            <a:xfrm>
              <a:off x="9514515" y="3281493"/>
              <a:ext cx="377504" cy="37750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30FD828-357E-4E26-BAC3-8A2EA6673342}"/>
                </a:ext>
              </a:extLst>
            </p:cNvPr>
            <p:cNvSpPr/>
            <p:nvPr/>
          </p:nvSpPr>
          <p:spPr>
            <a:xfrm>
              <a:off x="9893418" y="3282891"/>
              <a:ext cx="377504" cy="37750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50DAC41-9D28-45CC-85FE-51DFCCCB9F7F}"/>
              </a:ext>
            </a:extLst>
          </p:cNvPr>
          <p:cNvGrpSpPr/>
          <p:nvPr/>
        </p:nvGrpSpPr>
        <p:grpSpPr>
          <a:xfrm>
            <a:off x="6663653" y="4131578"/>
            <a:ext cx="1888922" cy="384496"/>
            <a:chOff x="6663653" y="4131578"/>
            <a:chExt cx="1888922" cy="384496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22279B9-A485-4ACE-A20F-4C8879069A85}"/>
                </a:ext>
              </a:extLst>
            </p:cNvPr>
            <p:cNvSpPr/>
            <p:nvPr/>
          </p:nvSpPr>
          <p:spPr>
            <a:xfrm>
              <a:off x="7039760" y="4137171"/>
              <a:ext cx="377504" cy="37750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BDE4EC3-26C3-4368-A75F-CCF789053E5A}"/>
                </a:ext>
              </a:extLst>
            </p:cNvPr>
            <p:cNvSpPr/>
            <p:nvPr/>
          </p:nvSpPr>
          <p:spPr>
            <a:xfrm>
              <a:off x="7418663" y="4138569"/>
              <a:ext cx="377504" cy="37750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E57EDEB-DC28-4C7C-A83B-5547AF8C2C79}"/>
                </a:ext>
              </a:extLst>
            </p:cNvPr>
            <p:cNvSpPr/>
            <p:nvPr/>
          </p:nvSpPr>
          <p:spPr>
            <a:xfrm>
              <a:off x="7796168" y="4138569"/>
              <a:ext cx="377504" cy="37750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868DF42-7E38-4DB9-9B5D-8615ECDC8442}"/>
                </a:ext>
              </a:extLst>
            </p:cNvPr>
            <p:cNvSpPr/>
            <p:nvPr/>
          </p:nvSpPr>
          <p:spPr>
            <a:xfrm>
              <a:off x="8175071" y="4131578"/>
              <a:ext cx="377504" cy="37750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E7529AE-EDCB-465A-862E-6AAC5D30E33F}"/>
                </a:ext>
              </a:extLst>
            </p:cNvPr>
            <p:cNvSpPr/>
            <p:nvPr/>
          </p:nvSpPr>
          <p:spPr>
            <a:xfrm>
              <a:off x="6663653" y="4138569"/>
              <a:ext cx="377504" cy="37750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A3EF39E-68EE-43CB-8108-292CD3E6298F}"/>
              </a:ext>
            </a:extLst>
          </p:cNvPr>
          <p:cNvGrpSpPr/>
          <p:nvPr/>
        </p:nvGrpSpPr>
        <p:grpSpPr>
          <a:xfrm rot="17634873">
            <a:off x="8975708" y="3094220"/>
            <a:ext cx="1512815" cy="380301"/>
            <a:chOff x="8758107" y="3280095"/>
            <a:chExt cx="1512815" cy="380301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D447A4CE-3317-4E7E-8495-B9055BF096D0}"/>
                </a:ext>
              </a:extLst>
            </p:cNvPr>
            <p:cNvSpPr/>
            <p:nvPr/>
          </p:nvSpPr>
          <p:spPr>
            <a:xfrm>
              <a:off x="8758107" y="3280095"/>
              <a:ext cx="377504" cy="37750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FF037AF-334C-47DF-907E-7B335560D09C}"/>
                </a:ext>
              </a:extLst>
            </p:cNvPr>
            <p:cNvSpPr/>
            <p:nvPr/>
          </p:nvSpPr>
          <p:spPr>
            <a:xfrm>
              <a:off x="9137010" y="3281493"/>
              <a:ext cx="377504" cy="37750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EA36D44-FDA3-4E44-AAE4-E7E418915F47}"/>
                </a:ext>
              </a:extLst>
            </p:cNvPr>
            <p:cNvSpPr/>
            <p:nvPr/>
          </p:nvSpPr>
          <p:spPr>
            <a:xfrm>
              <a:off x="9514515" y="3281493"/>
              <a:ext cx="377504" cy="37750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A6703781-349C-475B-9D8E-3D15FA99A92D}"/>
                </a:ext>
              </a:extLst>
            </p:cNvPr>
            <p:cNvSpPr/>
            <p:nvPr/>
          </p:nvSpPr>
          <p:spPr>
            <a:xfrm>
              <a:off x="9893418" y="3282891"/>
              <a:ext cx="377504" cy="37750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4D3FE59-1671-465C-BA1B-DFAF982213D7}"/>
              </a:ext>
            </a:extLst>
          </p:cNvPr>
          <p:cNvGrpSpPr/>
          <p:nvPr/>
        </p:nvGrpSpPr>
        <p:grpSpPr>
          <a:xfrm rot="17634873">
            <a:off x="9462270" y="3069053"/>
            <a:ext cx="1512815" cy="380301"/>
            <a:chOff x="8758107" y="3280095"/>
            <a:chExt cx="1512815" cy="380301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863F7A9C-9ABE-43EF-8F6C-CC260863124A}"/>
                </a:ext>
              </a:extLst>
            </p:cNvPr>
            <p:cNvSpPr/>
            <p:nvPr/>
          </p:nvSpPr>
          <p:spPr>
            <a:xfrm>
              <a:off x="8758107" y="3280095"/>
              <a:ext cx="377504" cy="37750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7524DDB-F4B0-4309-AC38-031E3EACA05C}"/>
                </a:ext>
              </a:extLst>
            </p:cNvPr>
            <p:cNvSpPr/>
            <p:nvPr/>
          </p:nvSpPr>
          <p:spPr>
            <a:xfrm>
              <a:off x="9137010" y="3281493"/>
              <a:ext cx="377504" cy="37750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1AF8496-1424-4A21-AB28-B877D0D44EE4}"/>
                </a:ext>
              </a:extLst>
            </p:cNvPr>
            <p:cNvSpPr/>
            <p:nvPr/>
          </p:nvSpPr>
          <p:spPr>
            <a:xfrm>
              <a:off x="9514515" y="3281493"/>
              <a:ext cx="377504" cy="37750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54AF659F-4A36-47CC-8A78-AFEA3F972E31}"/>
                </a:ext>
              </a:extLst>
            </p:cNvPr>
            <p:cNvSpPr/>
            <p:nvPr/>
          </p:nvSpPr>
          <p:spPr>
            <a:xfrm>
              <a:off x="9893418" y="3282891"/>
              <a:ext cx="377504" cy="37750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1E677E01-BB07-42D2-8FD6-81F643E0AED7}"/>
              </a:ext>
            </a:extLst>
          </p:cNvPr>
          <p:cNvGrpSpPr/>
          <p:nvPr/>
        </p:nvGrpSpPr>
        <p:grpSpPr>
          <a:xfrm rot="17634873">
            <a:off x="9925063" y="3095618"/>
            <a:ext cx="1512815" cy="380301"/>
            <a:chOff x="8758107" y="3280095"/>
            <a:chExt cx="1512815" cy="380301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EB67655E-359E-4B5B-9E37-C5F955D443F4}"/>
                </a:ext>
              </a:extLst>
            </p:cNvPr>
            <p:cNvSpPr/>
            <p:nvPr/>
          </p:nvSpPr>
          <p:spPr>
            <a:xfrm>
              <a:off x="8758107" y="3280095"/>
              <a:ext cx="377504" cy="37750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B9DD492F-B7E1-41AE-B5B5-4E4CD0CD63EF}"/>
                </a:ext>
              </a:extLst>
            </p:cNvPr>
            <p:cNvSpPr/>
            <p:nvPr/>
          </p:nvSpPr>
          <p:spPr>
            <a:xfrm>
              <a:off x="9137010" y="3281493"/>
              <a:ext cx="377504" cy="37750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30B3A665-BBCA-4575-A0F0-0D10862758D8}"/>
                </a:ext>
              </a:extLst>
            </p:cNvPr>
            <p:cNvSpPr/>
            <p:nvPr/>
          </p:nvSpPr>
          <p:spPr>
            <a:xfrm>
              <a:off x="9514515" y="3281493"/>
              <a:ext cx="377504" cy="37750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CD569137-E2F3-456D-8652-1805EBE1C026}"/>
                </a:ext>
              </a:extLst>
            </p:cNvPr>
            <p:cNvSpPr/>
            <p:nvPr/>
          </p:nvSpPr>
          <p:spPr>
            <a:xfrm>
              <a:off x="9893418" y="3282891"/>
              <a:ext cx="377504" cy="37750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AFA946AA-B7FA-49CD-B948-BA352F0FCA0E}"/>
              </a:ext>
            </a:extLst>
          </p:cNvPr>
          <p:cNvGrpSpPr/>
          <p:nvPr/>
        </p:nvGrpSpPr>
        <p:grpSpPr>
          <a:xfrm>
            <a:off x="6665051" y="4602760"/>
            <a:ext cx="1888922" cy="384496"/>
            <a:chOff x="6663653" y="4131578"/>
            <a:chExt cx="1888922" cy="384496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2AF56F28-1C8C-404B-9137-86500E996E24}"/>
                </a:ext>
              </a:extLst>
            </p:cNvPr>
            <p:cNvSpPr/>
            <p:nvPr/>
          </p:nvSpPr>
          <p:spPr>
            <a:xfrm>
              <a:off x="7039760" y="4137171"/>
              <a:ext cx="377504" cy="37750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E04EF574-F343-4BAD-9B95-9432266A321D}"/>
                </a:ext>
              </a:extLst>
            </p:cNvPr>
            <p:cNvSpPr/>
            <p:nvPr/>
          </p:nvSpPr>
          <p:spPr>
            <a:xfrm>
              <a:off x="7418663" y="4138569"/>
              <a:ext cx="377504" cy="37750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52405E71-6EF3-4190-A04E-EBAB6582426A}"/>
                </a:ext>
              </a:extLst>
            </p:cNvPr>
            <p:cNvSpPr/>
            <p:nvPr/>
          </p:nvSpPr>
          <p:spPr>
            <a:xfrm>
              <a:off x="7796168" y="4138569"/>
              <a:ext cx="377504" cy="37750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A662B12E-ECF8-49A4-A0A4-9D6D2E2EDA06}"/>
                </a:ext>
              </a:extLst>
            </p:cNvPr>
            <p:cNvSpPr/>
            <p:nvPr/>
          </p:nvSpPr>
          <p:spPr>
            <a:xfrm>
              <a:off x="8175071" y="4131578"/>
              <a:ext cx="377504" cy="37750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2991B455-67DE-49AC-A943-DA643F0BD20F}"/>
                </a:ext>
              </a:extLst>
            </p:cNvPr>
            <p:cNvSpPr/>
            <p:nvPr/>
          </p:nvSpPr>
          <p:spPr>
            <a:xfrm>
              <a:off x="6663653" y="4138569"/>
              <a:ext cx="377504" cy="37750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3F5A8BD3-BC0B-477B-A694-E2FCC28C151A}"/>
              </a:ext>
            </a:extLst>
          </p:cNvPr>
          <p:cNvGrpSpPr/>
          <p:nvPr/>
        </p:nvGrpSpPr>
        <p:grpSpPr>
          <a:xfrm>
            <a:off x="6666449" y="5099109"/>
            <a:ext cx="1888922" cy="384496"/>
            <a:chOff x="6663653" y="4131578"/>
            <a:chExt cx="1888922" cy="384496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48AFB6AB-F4E9-4004-9BE8-A95C56C7581B}"/>
                </a:ext>
              </a:extLst>
            </p:cNvPr>
            <p:cNvSpPr/>
            <p:nvPr/>
          </p:nvSpPr>
          <p:spPr>
            <a:xfrm>
              <a:off x="7039760" y="4137171"/>
              <a:ext cx="377504" cy="37750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D0FEE897-7682-4C37-A5E1-0C537242C404}"/>
                </a:ext>
              </a:extLst>
            </p:cNvPr>
            <p:cNvSpPr/>
            <p:nvPr/>
          </p:nvSpPr>
          <p:spPr>
            <a:xfrm>
              <a:off x="7418663" y="4138569"/>
              <a:ext cx="377504" cy="37750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2C2DD6D2-5C84-43B8-A5FF-994A8FA9B3BB}"/>
                </a:ext>
              </a:extLst>
            </p:cNvPr>
            <p:cNvSpPr/>
            <p:nvPr/>
          </p:nvSpPr>
          <p:spPr>
            <a:xfrm>
              <a:off x="7796168" y="4138569"/>
              <a:ext cx="377504" cy="37750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B066EEAB-D887-4C4A-8D66-842176E71BA0}"/>
                </a:ext>
              </a:extLst>
            </p:cNvPr>
            <p:cNvSpPr/>
            <p:nvPr/>
          </p:nvSpPr>
          <p:spPr>
            <a:xfrm>
              <a:off x="8175071" y="4131578"/>
              <a:ext cx="377504" cy="37750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0595F7CC-233F-4B7C-968A-DF4E1609DC46}"/>
                </a:ext>
              </a:extLst>
            </p:cNvPr>
            <p:cNvSpPr/>
            <p:nvPr/>
          </p:nvSpPr>
          <p:spPr>
            <a:xfrm>
              <a:off x="6663653" y="4138569"/>
              <a:ext cx="377504" cy="37750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</p:grpSp>
    </p:spTree>
    <p:extLst>
      <p:ext uri="{BB962C8B-B14F-4D97-AF65-F5344CB8AC3E}">
        <p14:creationId xmlns:p14="http://schemas.microsoft.com/office/powerpoint/2010/main" val="2803359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27780-C9D6-EF79-E8AF-EC33359B6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ILP Representation</a:t>
            </a:r>
            <a:endParaRPr lang="en-B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972E9F2-FB38-D276-A01A-0EB9DE2B659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GB" dirty="0"/>
                  <a:t>Block b of Employee e has possible schedules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𝑒𝑏𝑠</m:t>
                        </m:r>
                      </m:sub>
                    </m:sSub>
                  </m:oMath>
                </a14:m>
                <a:r>
                  <a:rPr lang="en-GB" dirty="0"/>
                  <a:t> : </a:t>
                </a:r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∈</m:t>
                    </m:r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: </m:t>
                    </m:r>
                    <m:nary>
                      <m:naryPr>
                        <m:chr m:val="∑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sSub>
                          <m:sSub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𝑒𝑏</m:t>
                            </m:r>
                          </m:sub>
                        </m:sSub>
                      </m:sup>
                      <m:e>
                        <m:sSub>
                          <m:sSub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𝑒𝑏𝑠</m:t>
                            </m:r>
                          </m:sub>
                        </m:sSub>
                      </m:e>
                    </m:nary>
                    <m:r>
                      <a:rPr lang="en-GB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dirty="0"/>
                  <a:t> </a:t>
                </a:r>
              </a:p>
              <a:p>
                <a:r>
                  <a:rPr lang="en-GB" dirty="0"/>
                  <a:t>Adapt Global Constraints from original constraints</a:t>
                </a:r>
              </a:p>
              <a:p>
                <a:r>
                  <a:rPr lang="en-GB" dirty="0"/>
                  <a:t>Local Constraints: </a:t>
                </a:r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∈</m:t>
                    </m:r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∈</m:t>
                    </m:r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𝑒𝑏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∈</m:t>
                    </m:r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:</m:t>
                    </m:r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𝑒𝑏𝑠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≤1</m:t>
                    </m:r>
                  </m:oMath>
                </a14:m>
                <a:r>
                  <a:rPr lang="en-GB" dirty="0"/>
                  <a:t> </a:t>
                </a:r>
                <a:r>
                  <a:rPr lang="en-GB" dirty="0" err="1"/>
                  <a:t>iff</a:t>
                </a:r>
                <a:r>
                  <a:rPr lang="en-GB" dirty="0"/>
                  <a:t> s and r are not compatible</a:t>
                </a:r>
                <a:endParaRPr lang="en-BE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972E9F2-FB38-D276-A01A-0EB9DE2B659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B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4173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458</Words>
  <Application>Microsoft Office PowerPoint</Application>
  <PresentationFormat>Widescreen</PresentationFormat>
  <Paragraphs>232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Office Theme</vt:lpstr>
      <vt:lpstr>Partial schedule generation</vt:lpstr>
      <vt:lpstr>Partial Schedule Generation</vt:lpstr>
      <vt:lpstr>Difficult “ugly” constraints</vt:lpstr>
      <vt:lpstr>Schedule is divided into blocks</vt:lpstr>
      <vt:lpstr>Schedule is divided into blocks</vt:lpstr>
      <vt:lpstr>Schedule is divided into blocks</vt:lpstr>
      <vt:lpstr>Schedule is divided into blocks</vt:lpstr>
      <vt:lpstr>Resulting constraints</vt:lpstr>
      <vt:lpstr>ILP Representation</vt:lpstr>
      <vt:lpstr>Maximal BiClique Optimization</vt:lpstr>
      <vt:lpstr>Performance measurements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Partial schedule generation</dc:title>
  <dc:creator>Lennart Van Hirtum</dc:creator>
  <cp:lastModifiedBy>Eva</cp:lastModifiedBy>
  <cp:revision>7</cp:revision>
  <dcterms:created xsi:type="dcterms:W3CDTF">2022-04-19T07:11:37Z</dcterms:created>
  <dcterms:modified xsi:type="dcterms:W3CDTF">2022-05-12T10:50:36Z</dcterms:modified>
</cp:coreProperties>
</file>