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CEE19E-5AC7-4636-BEE7-CF0C9B9B89DC}">
  <a:tblStyle styleId="{96CEE19E-5AC7-4636-BEE7-CF0C9B9B89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E8F4"/>
          </a:solidFill>
        </a:fill>
      </a:tcStyle>
    </a:wholeTbl>
    <a:band1H>
      <a:tcTxStyle/>
      <a:tcStyle>
        <a:fill>
          <a:solidFill>
            <a:srgbClr val="E2CDE9"/>
          </a:solidFill>
        </a:fill>
      </a:tcStyle>
    </a:band1H>
    <a:band2H>
      <a:tcTxStyle/>
    </a:band2H>
    <a:band1V>
      <a:tcTxStyle/>
      <a:tcStyle>
        <a:fill>
          <a:solidFill>
            <a:srgbClr val="E2CDE9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797098" y="462380"/>
            <a:ext cx="10597803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cap="none">
                <a:latin typeface="Calibri"/>
                <a:ea typeface="Calibri"/>
                <a:cs typeface="Calibri"/>
                <a:sym typeface="Calibri"/>
              </a:rPr>
              <a:t>The 9</a:t>
            </a:r>
            <a:r>
              <a:rPr baseline="30000" lang="en-GB" cap="none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cap="none">
                <a:latin typeface="Calibri"/>
                <a:ea typeface="Calibri"/>
                <a:cs typeface="Calibri"/>
                <a:sym typeface="Calibri"/>
              </a:rPr>
              <a:t> Dedekind Number</a:t>
            </a:r>
            <a:endParaRPr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1531462" y="2902162"/>
            <a:ext cx="8659521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200" cap="none"/>
              <a:t>A case for FPGA Supercomputing</a:t>
            </a:r>
            <a:endParaRPr sz="3200" cap="none"/>
          </a:p>
        </p:txBody>
      </p:sp>
      <p:sp>
        <p:nvSpPr>
          <p:cNvPr id="146" name="Google Shape;146;p19"/>
          <p:cNvSpPr txBox="1"/>
          <p:nvPr/>
        </p:nvSpPr>
        <p:spPr>
          <a:xfrm>
            <a:off x="1981199" y="4404048"/>
            <a:ext cx="822959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 N</a:t>
            </a:r>
            <a:r>
              <a:rPr b="0" baseline="30000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Dedekind number is the number of Monotonic Boolean Functions in N variables”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685801" y="609601"/>
            <a:ext cx="10131425" cy="782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 cap="none"/>
              <a:t>FPGA Implementation</a:t>
            </a:r>
            <a:endParaRPr cap="none"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685801" y="1518407"/>
            <a:ext cx="10131425" cy="4538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300 Count-Connected-Cores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450MHz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ECC</a:t>
            </a:r>
            <a:endParaRPr/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565037" y="289823"/>
            <a:ext cx="3732666" cy="8822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7" name="Google Shape;217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108" y="176464"/>
            <a:ext cx="12205108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685801" y="609601"/>
            <a:ext cx="10131425" cy="782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 cap="none"/>
              <a:t>Total project runtime</a:t>
            </a:r>
            <a:endParaRPr cap="none"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685801" y="1518407"/>
            <a:ext cx="10131425" cy="4538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FPGA 500x faster than AMD Milan CPU.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(usually ~40-60x)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15’000 100min jobs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4 months on Noctua 2</a:t>
            </a:r>
            <a:endParaRPr/>
          </a:p>
          <a:p>
            <a:pPr indent="-82550" lvl="0" marL="28575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82550" lvl="0" marL="28575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685801" y="609601"/>
            <a:ext cx="10131425" cy="782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 cap="none"/>
              <a:t>Should you use FPGAs for your project? </a:t>
            </a:r>
            <a:endParaRPr cap="none"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685801" y="1518407"/>
            <a:ext cx="10131425" cy="488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Huge development cost</a:t>
            </a:r>
            <a:endParaRPr sz="28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Designing HW is difficult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Testing HW is more difficult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800">
                <a:solidFill>
                  <a:srgbClr val="FF0000"/>
                </a:solidFill>
              </a:rPr>
              <a:t>10-fold for native hardware!</a:t>
            </a:r>
            <a:endParaRPr/>
          </a:p>
          <a:p>
            <a:pPr indent="-107950" lvl="1" marL="74295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107950" lvl="0" marL="28575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95250" lvl="1" marL="742950" rtl="0" algn="l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965723" y="150758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 u="sng">
                <a:solidFill>
                  <a:srgbClr val="8192E4"/>
                </a:solidFill>
              </a:rPr>
              <a:t>hirtum.com/dedekind</a:t>
            </a:r>
            <a:endParaRPr sz="2800" u="sng">
              <a:solidFill>
                <a:srgbClr val="8192E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0"/>
          <p:cNvGraphicFramePr/>
          <p:nvPr/>
        </p:nvGraphicFramePr>
        <p:xfrm>
          <a:off x="685801" y="5844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{96CEE19E-5AC7-4636-BEE7-CF0C9B9B89DC}</a:tableStyleId>
              </a:tblPr>
              <a:tblGrid>
                <a:gridCol w="1184950"/>
                <a:gridCol w="5914250"/>
                <a:gridCol w="3721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lt1"/>
                          </a:solidFill>
                        </a:rPr>
                        <a:t>D(0)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2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D(1)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3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D(2)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6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D(3)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20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D(4)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168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D(5)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7581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Church (1940)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D(6)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7828354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Ward (1946)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D(7)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2414682040998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Church (1965)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D(8)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56130437228687557907788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Wiedemann (1991)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D(9)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????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52" name="Google Shape;152;p20"/>
          <p:cNvSpPr txBox="1"/>
          <p:nvPr/>
        </p:nvSpPr>
        <p:spPr>
          <a:xfrm>
            <a:off x="3825379" y="1036040"/>
            <a:ext cx="2789546" cy="11903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512" l="-2844" r="-2404" t="-107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1"/>
          <p:cNvGraphicFramePr/>
          <p:nvPr/>
        </p:nvGraphicFramePr>
        <p:xfrm>
          <a:off x="685801" y="5844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{96CEE19E-5AC7-4636-BEE7-CF0C9B9B89DC}</a:tableStyleId>
              </a:tblPr>
              <a:tblGrid>
                <a:gridCol w="1184950"/>
                <a:gridCol w="5914250"/>
                <a:gridCol w="3721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D(0)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2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D(1)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3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D(2)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6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D(3)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20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D(4)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168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Dedekind (1897)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D(5)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7581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Church (1940)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D(6)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7828354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Ward (1946)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D(7)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2414682040998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Church (1965)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D(8)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56130437228687557907788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Wiedemann (1991)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D(9) =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lt1"/>
                          </a:solidFill>
                        </a:rPr>
                        <a:t>286386577668298411128469151667598498812366</a:t>
                      </a:r>
                      <a:endParaRPr b="0" sz="3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58" name="Google Shape;158;p21"/>
          <p:cNvSpPr txBox="1"/>
          <p:nvPr/>
        </p:nvSpPr>
        <p:spPr>
          <a:xfrm>
            <a:off x="3825379" y="1036040"/>
            <a:ext cx="2789546" cy="11903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512" l="-2844" r="-2404" t="-107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238" y="2298589"/>
            <a:ext cx="11751122" cy="2214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7835317" y="2239860"/>
            <a:ext cx="2122416" cy="1275127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22"/>
          <p:cNvCxnSpPr/>
          <p:nvPr/>
        </p:nvCxnSpPr>
        <p:spPr>
          <a:xfrm flipH="1">
            <a:off x="8372213" y="3657600"/>
            <a:ext cx="176169" cy="85567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22"/>
          <p:cNvSpPr txBox="1"/>
          <p:nvPr/>
        </p:nvSpPr>
        <p:spPr>
          <a:xfrm>
            <a:off x="6073629" y="4672674"/>
            <a:ext cx="4731389" cy="6155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0998" l="0" r="0" t="-24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685801" y="609601"/>
            <a:ext cx="10131425" cy="782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 cap="none"/>
              <a:t>Computing P-Coëfficients</a:t>
            </a:r>
            <a:endParaRPr cap="none"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685801" y="1518407"/>
            <a:ext cx="10131425" cy="4538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Boolean Operations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Fixed problem size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/>
              <a:t>Very branchy</a:t>
            </a:r>
            <a:endParaRPr/>
          </a:p>
          <a:p>
            <a:pPr indent="-82550" lvl="0" marL="28575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>
                <a:solidFill>
                  <a:srgbClr val="FF0000"/>
                </a:solidFill>
              </a:rPr>
              <a:t>Bad fit for CPU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>
                <a:solidFill>
                  <a:srgbClr val="FF0000"/>
                </a:solidFill>
              </a:rPr>
              <a:t>Can’t use SIMD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>
                <a:solidFill>
                  <a:srgbClr val="FF0000"/>
                </a:solidFill>
              </a:rPr>
              <a:t>Very bad fit for GPU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GB" sz="3200">
                <a:solidFill>
                  <a:srgbClr val="92D050"/>
                </a:solidFill>
              </a:rPr>
              <a:t>Excellent for FPGA!</a:t>
            </a:r>
            <a:endParaRPr sz="3200">
              <a:solidFill>
                <a:srgbClr val="92D050"/>
              </a:solidFill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7441" y="609601"/>
            <a:ext cx="7181088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4404049" y="3862873"/>
            <a:ext cx="550506" cy="363894"/>
          </a:xfrm>
          <a:prstGeom prst="ellipse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23"/>
          <p:cNvCxnSpPr/>
          <p:nvPr/>
        </p:nvCxnSpPr>
        <p:spPr>
          <a:xfrm>
            <a:off x="4954555" y="4226767"/>
            <a:ext cx="849086" cy="643813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6" name="Google Shape;176;p23"/>
          <p:cNvCxnSpPr/>
          <p:nvPr/>
        </p:nvCxnSpPr>
        <p:spPr>
          <a:xfrm rot="10800000">
            <a:off x="4683967" y="3228392"/>
            <a:ext cx="0" cy="506962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7" name="Google Shape;177;p23"/>
          <p:cNvCxnSpPr/>
          <p:nvPr/>
        </p:nvCxnSpPr>
        <p:spPr>
          <a:xfrm flipH="1" rot="10800000">
            <a:off x="6279502" y="4226767"/>
            <a:ext cx="382555" cy="643813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4851918" y="3219060"/>
            <a:ext cx="401217" cy="643813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9" name="Google Shape;179;p23"/>
          <p:cNvCxnSpPr/>
          <p:nvPr/>
        </p:nvCxnSpPr>
        <p:spPr>
          <a:xfrm rot="10800000">
            <a:off x="5549032" y="4226767"/>
            <a:ext cx="401217" cy="578498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0" name="Google Shape;180;p23"/>
          <p:cNvSpPr/>
          <p:nvPr/>
        </p:nvSpPr>
        <p:spPr>
          <a:xfrm>
            <a:off x="7962123" y="3837991"/>
            <a:ext cx="550506" cy="363894"/>
          </a:xfrm>
          <a:prstGeom prst="ellipse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23"/>
          <p:cNvCxnSpPr/>
          <p:nvPr/>
        </p:nvCxnSpPr>
        <p:spPr>
          <a:xfrm flipH="1" rot="10800000">
            <a:off x="8419323" y="3138196"/>
            <a:ext cx="382555" cy="643813"/>
          </a:xfrm>
          <a:prstGeom prst="straightConnector1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-1468" l="0" r="0" t="12354"/>
          <a:stretch/>
        </p:blipFill>
        <p:spPr>
          <a:xfrm>
            <a:off x="57000" y="444616"/>
            <a:ext cx="12078000" cy="611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92" name="Google Shape;192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5634"/>
          <a:stretch/>
        </p:blipFill>
        <p:spPr>
          <a:xfrm>
            <a:off x="180235" y="1909011"/>
            <a:ext cx="11831529" cy="30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98" name="Google Shape;19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6396"/>
          <a:stretch/>
        </p:blipFill>
        <p:spPr>
          <a:xfrm>
            <a:off x="2516398" y="59749"/>
            <a:ext cx="6804565" cy="67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4" name="Google Shape;204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6948"/>
          <a:stretch/>
        </p:blipFill>
        <p:spPr>
          <a:xfrm>
            <a:off x="1464169" y="80210"/>
            <a:ext cx="9263661" cy="6697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