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5" r:id="rId6"/>
    <p:sldId id="263" r:id="rId7"/>
    <p:sldId id="264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2B35-19FF-6483-3F1E-6486D608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98" y="462380"/>
            <a:ext cx="10597803" cy="2421464"/>
          </a:xfrm>
        </p:spPr>
        <p:txBody>
          <a:bodyPr/>
          <a:lstStyle/>
          <a:p>
            <a:pPr algn="ctr"/>
            <a:r>
              <a:rPr lang="en-GB" cap="none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n-lt"/>
              </a:rPr>
              <a:t>The 9</a:t>
            </a:r>
            <a:r>
              <a:rPr lang="en-GB" cap="none" baseline="30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n-lt"/>
              </a:rPr>
              <a:t>th</a:t>
            </a:r>
            <a:r>
              <a:rPr lang="en-GB" cap="none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  <a:latin typeface="+mn-lt"/>
              </a:rPr>
              <a:t> Dedekind Number</a:t>
            </a:r>
            <a:endParaRPr lang="en-BE" cap="none" dirty="0">
              <a:effectLst>
                <a:glow rad="101600">
                  <a:schemeClr val="bg2"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FFE40-AF30-198E-0C36-397F5F8BE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462" y="2902162"/>
            <a:ext cx="8659521" cy="1405467"/>
          </a:xfrm>
        </p:spPr>
        <p:txBody>
          <a:bodyPr>
            <a:normAutofit/>
          </a:bodyPr>
          <a:lstStyle/>
          <a:p>
            <a:pPr algn="ctr"/>
            <a:r>
              <a:rPr lang="en-GB" sz="3200" cap="none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A case for FPGA Supercomputing</a:t>
            </a:r>
            <a:endParaRPr lang="en-BE" sz="3200" cap="none" dirty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53894-56DC-0B66-6077-3D82763ADE0D}"/>
              </a:ext>
            </a:extLst>
          </p:cNvPr>
          <p:cNvSpPr txBox="1"/>
          <p:nvPr/>
        </p:nvSpPr>
        <p:spPr>
          <a:xfrm>
            <a:off x="1981199" y="4404048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“The N</a:t>
            </a:r>
            <a:r>
              <a:rPr lang="en-GB" sz="3200" baseline="300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th</a:t>
            </a:r>
            <a:r>
              <a:rPr lang="en-GB" sz="3200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  Dedekind number is the number of Monotone Boolean Functions in N variables”</a:t>
            </a:r>
            <a:endParaRPr lang="en-BE" sz="3200" dirty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9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5865006-0265-A87A-447C-88E95D31B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149961"/>
              </p:ext>
            </p:extLst>
          </p:nvPr>
        </p:nvGraphicFramePr>
        <p:xfrm>
          <a:off x="685801" y="584433"/>
          <a:ext cx="1082039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944">
                  <a:extLst>
                    <a:ext uri="{9D8B030D-6E8A-4147-A177-3AD203B41FA5}">
                      <a16:colId xmlns:a16="http://schemas.microsoft.com/office/drawing/2014/main" val="2199976079"/>
                    </a:ext>
                  </a:extLst>
                </a:gridCol>
                <a:gridCol w="5914238">
                  <a:extLst>
                    <a:ext uri="{9D8B030D-6E8A-4147-A177-3AD203B41FA5}">
                      <a16:colId xmlns:a16="http://schemas.microsoft.com/office/drawing/2014/main" val="3457438002"/>
                    </a:ext>
                  </a:extLst>
                </a:gridCol>
                <a:gridCol w="3721216">
                  <a:extLst>
                    <a:ext uri="{9D8B030D-6E8A-4147-A177-3AD203B41FA5}">
                      <a16:colId xmlns:a16="http://schemas.microsoft.com/office/drawing/2014/main" val="11333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D(0)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Dedekind (1897)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53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D(1)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Dedekind (1897)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7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D(2)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Dedekind (1897)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D(3)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Dedekind (1897)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942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D(4)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Dedekind (1897)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492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D(5)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7581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Church (1940)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95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D(6)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7828354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Ward (1946)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31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D(7)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BE" sz="3200" b="0" dirty="0">
                          <a:solidFill>
                            <a:schemeClr val="tx1"/>
                          </a:solidFill>
                        </a:rPr>
                        <a:t>2414682040998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Church (1965)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65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D(8)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BE" sz="3200" b="0" dirty="0">
                          <a:solidFill>
                            <a:schemeClr val="tx1"/>
                          </a:solidFill>
                        </a:rPr>
                        <a:t>56130437228687557907788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Wiedemann (1991)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10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D(9) =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BE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83341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1E5DD-CF27-56F5-C21B-DBE1160AADBB}"/>
                  </a:ext>
                </a:extLst>
              </p:cNvPr>
              <p:cNvSpPr txBox="1"/>
              <p:nvPr/>
            </p:nvSpPr>
            <p:spPr>
              <a:xfrm>
                <a:off x="3825379" y="1036040"/>
                <a:ext cx="2789546" cy="1190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6600" b="0" i="1" smtClean="0">
                              <a:effectLst>
                                <a:glow rad="228600">
                                  <a:schemeClr val="accent2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6600" b="0" i="1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600" b="0" i="1" smtClean="0">
                                  <a:effectLst>
                                    <a:glow rad="228600">
                                      <a:schemeClr val="accent2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6600" b="0" i="1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6600" b="0" i="1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6600" b="0" i="1" smtClean="0">
                                      <a:effectLst>
                                        <a:glow rad="228600">
                                          <a:schemeClr val="accent2">
                                            <a:satMod val="175000"/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BE" sz="6600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1E5DD-CF27-56F5-C21B-DBE1160AA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379" y="1036040"/>
                <a:ext cx="2789546" cy="1190390"/>
              </a:xfrm>
              <a:prstGeom prst="rect">
                <a:avLst/>
              </a:prstGeom>
              <a:blipFill>
                <a:blip r:embed="rId2"/>
                <a:stretch>
                  <a:fillRect l="-2845" t="-10769" r="-2407" b="-2051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1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79384A-2F30-BFF5-14D2-0EEE4CB7E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238" y="2298589"/>
            <a:ext cx="11751122" cy="2214688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E2EE014-09F2-2E90-D10F-F96EF67420B3}"/>
              </a:ext>
            </a:extLst>
          </p:cNvPr>
          <p:cNvSpPr/>
          <p:nvPr/>
        </p:nvSpPr>
        <p:spPr>
          <a:xfrm>
            <a:off x="7835317" y="2239860"/>
            <a:ext cx="2122416" cy="12751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621331-50DD-EE3E-0FD4-924874B8559E}"/>
              </a:ext>
            </a:extLst>
          </p:cNvPr>
          <p:cNvCxnSpPr/>
          <p:nvPr/>
        </p:nvCxnSpPr>
        <p:spPr>
          <a:xfrm flipH="1">
            <a:off x="8372213" y="3657600"/>
            <a:ext cx="176169" cy="8556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4A2CEC-CECB-0A9E-8F7C-8FD4CA5A9044}"/>
                  </a:ext>
                </a:extLst>
              </p:cNvPr>
              <p:cNvSpPr txBox="1"/>
              <p:nvPr/>
            </p:nvSpPr>
            <p:spPr>
              <a:xfrm>
                <a:off x="6073629" y="4672674"/>
                <a:ext cx="473138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1,148∗</m:t>
                    </m:r>
                    <m:sSup>
                      <m:sSupPr>
                        <m:ctrlP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for D(9)</a:t>
                </a:r>
                <a:endParaRPr lang="en-BE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4A2CEC-CECB-0A9E-8F7C-8FD4CA5A9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629" y="4672674"/>
                <a:ext cx="4731389" cy="615553"/>
              </a:xfrm>
              <a:prstGeom prst="rect">
                <a:avLst/>
              </a:prstGeom>
              <a:blipFill>
                <a:blip r:embed="rId3"/>
                <a:stretch>
                  <a:fillRect t="-25000" b="-51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2C06-0935-B4E7-7E85-E4F4C06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82972"/>
          </a:xfrm>
        </p:spPr>
        <p:txBody>
          <a:bodyPr/>
          <a:lstStyle/>
          <a:p>
            <a:r>
              <a:rPr lang="en-GB" cap="none" dirty="0"/>
              <a:t>Computing P-</a:t>
            </a:r>
            <a:r>
              <a:rPr lang="en-GB" cap="none" dirty="0" err="1"/>
              <a:t>Coëfficients</a:t>
            </a:r>
            <a:endParaRPr lang="en-B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7125-DE86-AEDA-CB7A-BCB1A3B9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18407"/>
            <a:ext cx="10131425" cy="4538443"/>
          </a:xfrm>
        </p:spPr>
        <p:txBody>
          <a:bodyPr anchor="t">
            <a:normAutofit lnSpcReduction="10000"/>
          </a:bodyPr>
          <a:lstStyle/>
          <a:p>
            <a:r>
              <a:rPr lang="en-GB" sz="3200" dirty="0"/>
              <a:t>Boolean Operations</a:t>
            </a:r>
          </a:p>
          <a:p>
            <a:r>
              <a:rPr lang="en-GB" sz="3200" dirty="0"/>
              <a:t>Fixed problem size</a:t>
            </a:r>
          </a:p>
          <a:p>
            <a:r>
              <a:rPr lang="en-GB" sz="3200" dirty="0"/>
              <a:t>Very branchy</a:t>
            </a:r>
          </a:p>
          <a:p>
            <a:endParaRPr lang="en-GB" sz="3200" dirty="0"/>
          </a:p>
          <a:p>
            <a:r>
              <a:rPr lang="en-GB" sz="3200" dirty="0">
                <a:solidFill>
                  <a:srgbClr val="FF0000"/>
                </a:solidFill>
              </a:rPr>
              <a:t>Bad fit for CPU</a:t>
            </a:r>
          </a:p>
          <a:p>
            <a:r>
              <a:rPr lang="en-GB" sz="3200" dirty="0">
                <a:solidFill>
                  <a:srgbClr val="FF0000"/>
                </a:solidFill>
              </a:rPr>
              <a:t>Can’t use SIMD</a:t>
            </a:r>
          </a:p>
          <a:p>
            <a:r>
              <a:rPr lang="en-GB" sz="3200" dirty="0">
                <a:solidFill>
                  <a:srgbClr val="FF0000"/>
                </a:solidFill>
              </a:rPr>
              <a:t>Very bad fit for GPU</a:t>
            </a:r>
          </a:p>
          <a:p>
            <a:r>
              <a:rPr lang="en-GB" sz="3200" dirty="0">
                <a:solidFill>
                  <a:srgbClr val="92D050"/>
                </a:solidFill>
              </a:rPr>
              <a:t>Excellent for FPGA!</a:t>
            </a:r>
            <a:endParaRPr lang="en-BE" sz="3200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49CCD-3C82-7B6F-47A0-DA81F9CEDC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7441" y="609601"/>
            <a:ext cx="7181088" cy="5791200"/>
          </a:xfrm>
          <a:prstGeom prst="rect">
            <a:avLst/>
          </a:prstGeom>
          <a:effectLst>
            <a:glow>
              <a:schemeClr val="tx1"/>
            </a:glo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DA8E817-809D-238A-6085-788E1D9CCAAF}"/>
              </a:ext>
            </a:extLst>
          </p:cNvPr>
          <p:cNvSpPr/>
          <p:nvPr/>
        </p:nvSpPr>
        <p:spPr>
          <a:xfrm>
            <a:off x="4404049" y="3862873"/>
            <a:ext cx="550506" cy="36389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7BCED-32D8-B8B5-D3CF-58B33AA64B0E}"/>
              </a:ext>
            </a:extLst>
          </p:cNvPr>
          <p:cNvCxnSpPr>
            <a:cxnSpLocks/>
          </p:cNvCxnSpPr>
          <p:nvPr/>
        </p:nvCxnSpPr>
        <p:spPr>
          <a:xfrm>
            <a:off x="4954555" y="4226767"/>
            <a:ext cx="849086" cy="64381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8F0AA5-E773-0235-4161-23DDD5D8716A}"/>
              </a:ext>
            </a:extLst>
          </p:cNvPr>
          <p:cNvCxnSpPr>
            <a:cxnSpLocks/>
          </p:cNvCxnSpPr>
          <p:nvPr/>
        </p:nvCxnSpPr>
        <p:spPr>
          <a:xfrm flipV="1">
            <a:off x="4683967" y="3228392"/>
            <a:ext cx="0" cy="5069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F1253F-1587-2E65-56FA-DD8FD6E049DD}"/>
              </a:ext>
            </a:extLst>
          </p:cNvPr>
          <p:cNvCxnSpPr>
            <a:cxnSpLocks/>
          </p:cNvCxnSpPr>
          <p:nvPr/>
        </p:nvCxnSpPr>
        <p:spPr>
          <a:xfrm flipV="1">
            <a:off x="6279502" y="4226767"/>
            <a:ext cx="382555" cy="64381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59B205-823F-5FD1-179C-FF0306161F46}"/>
              </a:ext>
            </a:extLst>
          </p:cNvPr>
          <p:cNvCxnSpPr>
            <a:cxnSpLocks/>
          </p:cNvCxnSpPr>
          <p:nvPr/>
        </p:nvCxnSpPr>
        <p:spPr>
          <a:xfrm>
            <a:off x="4851918" y="3219060"/>
            <a:ext cx="401217" cy="64381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4E9AE9-585A-8849-964C-9D921C068468}"/>
              </a:ext>
            </a:extLst>
          </p:cNvPr>
          <p:cNvCxnSpPr>
            <a:cxnSpLocks/>
          </p:cNvCxnSpPr>
          <p:nvPr/>
        </p:nvCxnSpPr>
        <p:spPr>
          <a:xfrm flipH="1" flipV="1">
            <a:off x="5549032" y="4226767"/>
            <a:ext cx="401217" cy="5784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1A6F3AD-F167-491E-6BFB-FAD2FB05C10C}"/>
              </a:ext>
            </a:extLst>
          </p:cNvPr>
          <p:cNvSpPr/>
          <p:nvPr/>
        </p:nvSpPr>
        <p:spPr>
          <a:xfrm>
            <a:off x="7962123" y="3837991"/>
            <a:ext cx="550506" cy="36389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90F2C8-725A-553F-CE63-AB4E04732BA2}"/>
              </a:ext>
            </a:extLst>
          </p:cNvPr>
          <p:cNvCxnSpPr>
            <a:cxnSpLocks/>
          </p:cNvCxnSpPr>
          <p:nvPr/>
        </p:nvCxnSpPr>
        <p:spPr>
          <a:xfrm flipV="1">
            <a:off x="8419323" y="3138196"/>
            <a:ext cx="382555" cy="64381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8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C4C56C-6ECA-7EAE-A382-9FB5CD70C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4" b="-1468"/>
          <a:stretch/>
        </p:blipFill>
        <p:spPr>
          <a:xfrm>
            <a:off x="57000" y="444616"/>
            <a:ext cx="12078000" cy="61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2C06-0935-B4E7-7E85-E4F4C06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82972"/>
          </a:xfrm>
        </p:spPr>
        <p:txBody>
          <a:bodyPr/>
          <a:lstStyle/>
          <a:p>
            <a:r>
              <a:rPr lang="en-GB" cap="none" dirty="0"/>
              <a:t>FPGA Implementation</a:t>
            </a:r>
            <a:endParaRPr lang="en-B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7125-DE86-AEDA-CB7A-BCB1A3B9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18407"/>
            <a:ext cx="10131425" cy="4538443"/>
          </a:xfrm>
        </p:spPr>
        <p:txBody>
          <a:bodyPr anchor="t">
            <a:normAutofit/>
          </a:bodyPr>
          <a:lstStyle/>
          <a:p>
            <a:r>
              <a:rPr lang="en-GB" sz="3200" dirty="0"/>
              <a:t>300 Count-Connected-Cores</a:t>
            </a:r>
          </a:p>
          <a:p>
            <a:r>
              <a:rPr lang="en-GB" sz="3200" dirty="0"/>
              <a:t>450MHz</a:t>
            </a:r>
          </a:p>
          <a:p>
            <a:r>
              <a:rPr lang="en-GB" sz="3200" dirty="0"/>
              <a:t>ECC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C816C-9628-DE09-03EE-C48C1102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65037" y="289823"/>
            <a:ext cx="3732666" cy="88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6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2C06-0935-B4E7-7E85-E4F4C06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82972"/>
          </a:xfrm>
        </p:spPr>
        <p:txBody>
          <a:bodyPr/>
          <a:lstStyle/>
          <a:p>
            <a:r>
              <a:rPr lang="en-GB" cap="none" dirty="0"/>
              <a:t>Total project runtime</a:t>
            </a:r>
            <a:endParaRPr lang="en-B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7125-DE86-AEDA-CB7A-BCB1A3B9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18407"/>
            <a:ext cx="10131425" cy="4538443"/>
          </a:xfrm>
        </p:spPr>
        <p:txBody>
          <a:bodyPr anchor="t">
            <a:normAutofit/>
          </a:bodyPr>
          <a:lstStyle/>
          <a:p>
            <a:r>
              <a:rPr lang="en-GB" sz="3200" dirty="0"/>
              <a:t>FPGA 500x faster than AMD Milan CPU. </a:t>
            </a:r>
          </a:p>
          <a:p>
            <a:pPr lvl="1"/>
            <a:r>
              <a:rPr lang="en-GB" sz="3000" dirty="0"/>
              <a:t>(usually ~40-60x)</a:t>
            </a:r>
          </a:p>
          <a:p>
            <a:r>
              <a:rPr lang="en-GB" sz="3200" dirty="0"/>
              <a:t>20’000 70min jobs</a:t>
            </a:r>
          </a:p>
          <a:p>
            <a:r>
              <a:rPr lang="en-GB" sz="3200" dirty="0"/>
              <a:t>6 months on Noctua 2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76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2C06-0935-B4E7-7E85-E4F4C06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82972"/>
          </a:xfrm>
        </p:spPr>
        <p:txBody>
          <a:bodyPr/>
          <a:lstStyle/>
          <a:p>
            <a:r>
              <a:rPr lang="en-GB" cap="none" dirty="0"/>
              <a:t>Should you use FPGAs for your project? </a:t>
            </a:r>
            <a:endParaRPr lang="en-BE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7125-DE86-AEDA-CB7A-BCB1A3B9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18407"/>
            <a:ext cx="10131425" cy="4882393"/>
          </a:xfrm>
        </p:spPr>
        <p:txBody>
          <a:bodyPr anchor="t">
            <a:normAutofit/>
          </a:bodyPr>
          <a:lstStyle/>
          <a:p>
            <a:r>
              <a:rPr lang="en-GB" sz="3200" dirty="0"/>
              <a:t>Huge development cost</a:t>
            </a:r>
            <a:endParaRPr lang="en-GB" sz="2800" dirty="0"/>
          </a:p>
          <a:p>
            <a:pPr lvl="1"/>
            <a:r>
              <a:rPr lang="en-GB" sz="2800" dirty="0"/>
              <a:t>Designing HW is difficult</a:t>
            </a:r>
          </a:p>
          <a:p>
            <a:pPr lvl="1"/>
            <a:r>
              <a:rPr lang="en-GB" sz="2800" dirty="0"/>
              <a:t>Testing HW is more difficult</a:t>
            </a:r>
          </a:p>
          <a:p>
            <a:pPr lvl="1"/>
            <a:r>
              <a:rPr lang="en-GB" sz="2800" dirty="0">
                <a:solidFill>
                  <a:srgbClr val="FF0000"/>
                </a:solidFill>
              </a:rPr>
              <a:t>10-fold for native hardware!</a:t>
            </a:r>
          </a:p>
          <a:p>
            <a:pPr lvl="1"/>
            <a:endParaRPr lang="en-GB" sz="2800" dirty="0"/>
          </a:p>
          <a:p>
            <a:endParaRPr lang="en-GB" sz="2800" dirty="0"/>
          </a:p>
          <a:p>
            <a:pPr lvl="1"/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671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628A9-EF2D-11A7-A65E-F0A12D3B8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23" y="150758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hirtum.com/dedekind</a:t>
            </a:r>
            <a:endParaRPr lang="en-BE" sz="2800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73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216</Words>
  <Application>Microsoft Office PowerPoint</Application>
  <PresentationFormat>Widescreen</PresentationFormat>
  <Paragraphs>59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Celestial</vt:lpstr>
      <vt:lpstr>The 9th Dedekind Number</vt:lpstr>
      <vt:lpstr>PowerPoint Presentation</vt:lpstr>
      <vt:lpstr>PowerPoint Presentation</vt:lpstr>
      <vt:lpstr>Computing P-Coëfficients</vt:lpstr>
      <vt:lpstr>PowerPoint Presentation</vt:lpstr>
      <vt:lpstr>FPGA Implementation</vt:lpstr>
      <vt:lpstr>Total project runtime</vt:lpstr>
      <vt:lpstr>Should you use FPGAs for your project?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9th Dedekind Number A case for FPGA Supercomputing</dc:title>
  <dc:creator>Eva</dc:creator>
  <cp:lastModifiedBy>Eva</cp:lastModifiedBy>
  <cp:revision>6</cp:revision>
  <dcterms:created xsi:type="dcterms:W3CDTF">2022-10-31T14:30:54Z</dcterms:created>
  <dcterms:modified xsi:type="dcterms:W3CDTF">2022-11-03T13:24:32Z</dcterms:modified>
</cp:coreProperties>
</file>