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48"/>
  </p:notesMasterIdLst>
  <p:handoutMasterIdLst>
    <p:handoutMasterId r:id="rId49"/>
  </p:handoutMasterIdLst>
  <p:sldIdLst>
    <p:sldId id="256" r:id="rId3"/>
    <p:sldId id="263" r:id="rId4"/>
    <p:sldId id="257" r:id="rId5"/>
    <p:sldId id="311" r:id="rId6"/>
    <p:sldId id="308" r:id="rId7"/>
    <p:sldId id="270" r:id="rId8"/>
    <p:sldId id="264" r:id="rId9"/>
    <p:sldId id="261" r:id="rId10"/>
    <p:sldId id="262" r:id="rId11"/>
    <p:sldId id="283" r:id="rId12"/>
    <p:sldId id="344" r:id="rId13"/>
    <p:sldId id="338" r:id="rId14"/>
    <p:sldId id="320" r:id="rId15"/>
    <p:sldId id="321" r:id="rId16"/>
    <p:sldId id="339" r:id="rId17"/>
    <p:sldId id="316" r:id="rId18"/>
    <p:sldId id="346" r:id="rId19"/>
    <p:sldId id="319" r:id="rId20"/>
    <p:sldId id="322" r:id="rId21"/>
    <p:sldId id="341" r:id="rId22"/>
    <p:sldId id="347" r:id="rId23"/>
    <p:sldId id="343" r:id="rId24"/>
    <p:sldId id="337" r:id="rId25"/>
    <p:sldId id="348" r:id="rId26"/>
    <p:sldId id="313" r:id="rId27"/>
    <p:sldId id="328" r:id="rId28"/>
    <p:sldId id="318" r:id="rId29"/>
    <p:sldId id="349" r:id="rId30"/>
    <p:sldId id="314" r:id="rId31"/>
    <p:sldId id="329" r:id="rId32"/>
    <p:sldId id="351" r:id="rId33"/>
    <p:sldId id="332" r:id="rId34"/>
    <p:sldId id="352" r:id="rId35"/>
    <p:sldId id="331" r:id="rId36"/>
    <p:sldId id="336" r:id="rId37"/>
    <p:sldId id="350" r:id="rId38"/>
    <p:sldId id="334" r:id="rId39"/>
    <p:sldId id="315" r:id="rId40"/>
    <p:sldId id="353" r:id="rId41"/>
    <p:sldId id="340" r:id="rId42"/>
    <p:sldId id="301" r:id="rId43"/>
    <p:sldId id="342" r:id="rId44"/>
    <p:sldId id="333" r:id="rId45"/>
    <p:sldId id="335" r:id="rId46"/>
    <p:sldId id="354" r:id="rId4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nart Van Hirtum" initials="LVH" lastIdx="2" clrIdx="0">
    <p:extLst>
      <p:ext uri="{19B8F6BF-5375-455C-9EA6-DF929625EA0E}">
        <p15:presenceInfo xmlns:p15="http://schemas.microsoft.com/office/powerpoint/2012/main" userId="015b96c4e24285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3T16:51:52.15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B0F514-97EF-422B-8E70-6C4E51171D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7B86B-7A7D-442C-9299-05E9C2EB88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3D2E4-FC49-4DF3-A27A-7404274358F5}" type="slidenum">
              <a:rPr lang="nl-BE" smtClean="0"/>
              <a:t>‹#›</a:t>
            </a:fld>
            <a:endParaRPr lang="nl-B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06C816-22F4-438B-BD8C-EDCB1B7C4F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8A461-76CE-43D1-AF73-FC8BBF4F8B09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DE81EC-07BC-42A9-8F66-83098BC506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190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ED7C4-50EE-4DF9-AADF-8F80548FCECF}" type="datetimeFigureOut">
              <a:rPr lang="en-BE" smtClean="0"/>
              <a:t>06/25/2021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4A329-BF4C-4073-AD88-2FDD807353C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3587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Uitdaging: Zoek D(9)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4A329-BF4C-4073-AD88-2FDD807353C0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8853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Dubbel</a:t>
            </a:r>
            <a:r>
              <a:rPr lang="en-GB" dirty="0"/>
              <a:t> </a:t>
            </a:r>
            <a:r>
              <a:rPr lang="en-GB" dirty="0" err="1"/>
              <a:t>exponentieel</a:t>
            </a:r>
            <a:endParaRPr lang="en-GB" dirty="0"/>
          </a:p>
          <a:p>
            <a:r>
              <a:rPr lang="en-GB" dirty="0"/>
              <a:t>N-1, n-2</a:t>
            </a:r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4A329-BF4C-4073-AD88-2FDD807353C0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8032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Speciale aandacht aan canonisatie operator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4A329-BF4C-4073-AD88-2FDD807353C0}" type="slidenum">
              <a:rPr lang="en-BE" smtClean="0"/>
              <a:t>20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3430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4A329-BF4C-4073-AD88-2FDD807353C0}" type="slidenum">
              <a:rPr lang="en-BE" smtClean="0"/>
              <a:t>22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54608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4A329-BF4C-4073-AD88-2FDD807353C0}" type="slidenum">
              <a:rPr lang="en-BE" smtClean="0"/>
              <a:t>25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6522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330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60AA-6E42-4F91-93B3-566B0FF14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963EA-E66F-473E-9799-67F0FE3B4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FDB76-0940-4685-9D12-EA524236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F3CC-7E5D-4590-AD9F-43B7017F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20276-0F85-40E9-87C3-56BCAA7B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69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7590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B04F5-1DDB-433A-9F56-F69ABF3D82C1}" type="datetime1">
              <a:rPr lang="nl-BE" smtClean="0"/>
              <a:t>25/06/2021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140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A0AE-89F5-40F4-A8AC-2CFB7172A437}" type="datetime1">
              <a:rPr lang="nl-BE" smtClean="0"/>
              <a:t>25/06/2021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Faculty, department, unit ...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32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60AA-6E42-4F91-93B3-566B0FF14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963EA-E66F-473E-9799-67F0FE3B4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FDB76-0940-4685-9D12-EA524236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AF3CC-7E5D-4590-AD9F-43B7017F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20276-0F85-40E9-87C3-56BCAA7B5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931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89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5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564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757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01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67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_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873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AAE5C920-B959-4F43-BEA5-970D5F88B05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826CB89-DCF5-457F-9965-0FFD1BC506A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60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>
          <p15:clr>
            <a:srgbClr val="F26B43"/>
          </p15:clr>
        </p15:guide>
        <p15:guide id="2" pos="7319">
          <p15:clr>
            <a:srgbClr val="F26B43"/>
          </p15:clr>
        </p15:guide>
        <p15:guide id="3" orient="horz" pos="3857">
          <p15:clr>
            <a:srgbClr val="F26B43"/>
          </p15:clr>
        </p15:guide>
        <p15:guide id="4" pos="3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F18BCE0-9917-41C7-AA76-58ADB721FDEC}" type="datetime1">
              <a:rPr lang="nl-BE" smtClean="0"/>
              <a:t>25/06/2021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Faculty, department, unit ...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731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9765A1-7077-4D8B-8677-921B59155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>
            <a:normAutofit/>
          </a:bodyPr>
          <a:lstStyle/>
          <a:p>
            <a:r>
              <a:rPr lang="nl-BE" dirty="0"/>
              <a:t>Lennart Van </a:t>
            </a:r>
            <a:r>
              <a:rPr lang="nl-BE" dirty="0" err="1"/>
              <a:t>Hirtum</a:t>
            </a:r>
            <a:endParaRPr lang="nl-BE" dirty="0"/>
          </a:p>
          <a:p>
            <a:r>
              <a:rPr lang="nl-BE" dirty="0"/>
              <a:t>Patrick De </a:t>
            </a:r>
            <a:r>
              <a:rPr lang="nl-BE" dirty="0" err="1"/>
              <a:t>Causmaecker</a:t>
            </a:r>
            <a:r>
              <a:rPr lang="nl-BE" dirty="0"/>
              <a:t> – Promotor</a:t>
            </a:r>
          </a:p>
          <a:p>
            <a:r>
              <a:rPr lang="nl-BE" dirty="0"/>
              <a:t>Jens </a:t>
            </a:r>
            <a:r>
              <a:rPr lang="nl-BE" dirty="0" err="1"/>
              <a:t>Goemaere</a:t>
            </a:r>
            <a:r>
              <a:rPr lang="nl-BE" dirty="0"/>
              <a:t> – Mentor </a:t>
            </a:r>
          </a:p>
          <a:p>
            <a:endParaRPr lang="nl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3DDE6-5AED-44F1-AE73-C0BAF685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1800000"/>
            <a:ext cx="9440455" cy="2386800"/>
          </a:xfrm>
        </p:spPr>
        <p:txBody>
          <a:bodyPr anchor="ctr">
            <a:normAutofit/>
          </a:bodyPr>
          <a:lstStyle/>
          <a:p>
            <a:r>
              <a:rPr lang="en-US" dirty="0"/>
              <a:t>A path to compute the 9th Dedekind Number using FPGA Supercomputing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46171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E1C89-0BBF-4285-BBC1-9A8B0BD0F2B7}"/>
              </a:ext>
            </a:extLst>
          </p:cNvPr>
          <p:cNvSpPr txBox="1"/>
          <p:nvPr/>
        </p:nvSpPr>
        <p:spPr>
          <a:xfrm>
            <a:off x="469783" y="59561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7D</a:t>
            </a:r>
            <a:endParaRPr lang="nl-BE" dirty="0"/>
          </a:p>
        </p:txBody>
      </p:sp>
      <p:pic>
        <p:nvPicPr>
          <p:cNvPr id="7" name="Content Placeholder 6" descr="A picture containing shape&#10;&#10;Description automatically generated">
            <a:extLst>
              <a:ext uri="{FF2B5EF4-FFF2-40B4-BE49-F238E27FC236}">
                <a16:creationId xmlns:a16="http://schemas.microsoft.com/office/drawing/2014/main" id="{464514C8-3CF9-42C3-A405-9205AF7B8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79" y="83890"/>
            <a:ext cx="8357442" cy="60527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6DB3E-9C7F-4B57-8441-A8BE498A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9998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2AB205E-632E-45BA-9CDA-E7C45B973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57" y="716612"/>
            <a:ext cx="6399285" cy="542477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AB655-C639-4FD4-A93F-BEC2B712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77276-A302-4831-AA72-6250C374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11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36FE0C2-C4EE-4832-892C-149B8743C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 MBF</a:t>
            </a:r>
          </a:p>
        </p:txBody>
      </p:sp>
    </p:spTree>
    <p:extLst>
      <p:ext uri="{BB962C8B-B14F-4D97-AF65-F5344CB8AC3E}">
        <p14:creationId xmlns:p14="http://schemas.microsoft.com/office/powerpoint/2010/main" val="312933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A66969-0E64-4F34-9FB6-B84CF51FB6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nl-BE"/>
                      <m:t>⟺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nl-BE" b="0" i="1" dirty="0">
                    <a:latin typeface="Cambria Math" panose="02040503050406030204" pitchFamily="18" charset="0"/>
                  </a:rPr>
                  <a:t> </a:t>
                </a:r>
                <a:r>
                  <a:rPr lang="nl-BE" dirty="0">
                    <a:latin typeface="Cambria Math" panose="02040503050406030204" pitchFamily="18" charset="0"/>
                  </a:rPr>
                  <a:t>is een subset van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nl-BE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nl-BE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nl-BE" dirty="0"/>
              </a:p>
              <a:p>
                <a:r>
                  <a:rPr lang="nl-BE" dirty="0"/>
                  <a:t>Intervalgrootte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</m:d>
                  </m:oMath>
                </a14:m>
                <a:endParaRPr lang="en-B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A66969-0E64-4F34-9FB6-B84CF51FB6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7" t="-109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62A1F-F6CC-4AD3-BEB3-55E390D09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A8CAA-C6FB-4133-BA5F-6F5E5258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12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3D8D91-56E7-4E30-9FA0-B73C11D8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Partiële</a:t>
            </a:r>
            <a:r>
              <a:rPr lang="en-GB" dirty="0"/>
              <a:t> </a:t>
            </a:r>
            <a:r>
              <a:rPr lang="en-GB" dirty="0" err="1"/>
              <a:t>orde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Intervallen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C472B-7B33-48E5-A346-55283A088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230" y="59475"/>
            <a:ext cx="26193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50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F226EF28-7CB0-4547-BE8D-C5FF04AD6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27" y="2991157"/>
            <a:ext cx="3690911" cy="312884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92107F-58D9-416E-B13E-596ADD97D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Equivalent over </a:t>
            </a:r>
            <a:r>
              <a:rPr lang="nl-BE" dirty="0" err="1"/>
              <a:t>hernoeming</a:t>
            </a:r>
            <a:r>
              <a:rPr lang="nl-BE" dirty="0"/>
              <a:t> van de variabelen</a:t>
            </a:r>
          </a:p>
          <a:p>
            <a:r>
              <a:rPr lang="nl-BE" dirty="0"/>
              <a:t>Behoud van eigenschappen</a:t>
            </a:r>
          </a:p>
          <a:p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A425AF-F7F9-428A-B37C-03E93B8F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FD0DC-EB80-4648-91B5-25B92CFF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13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59BDFF-DDDD-4F1E-BAF1-6EB3BED0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Equivalente </a:t>
            </a:r>
            <a:r>
              <a:rPr lang="nl-BE" dirty="0" err="1"/>
              <a:t>MBFs</a:t>
            </a:r>
            <a:endParaRPr lang="nl-BE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0318B6A-FE0F-4570-8265-F01D38A7B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12" y="2955111"/>
            <a:ext cx="3733432" cy="3164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1AEB15-1559-4C5E-B1CA-3CA820EC2A8E}"/>
                  </a:ext>
                </a:extLst>
              </p:cNvPr>
              <p:cNvSpPr txBox="1"/>
              <p:nvPr/>
            </p:nvSpPr>
            <p:spPr>
              <a:xfrm>
                <a:off x="7399283" y="4008425"/>
                <a:ext cx="63158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BE" sz="4800"/>
                        <m:t>≅</m:t>
                      </m:r>
                    </m:oMath>
                  </m:oMathPara>
                </a14:m>
                <a:endParaRPr lang="nl-BE" sz="4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1AEB15-1559-4C5E-B1CA-3CA820EC2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9283" y="4008425"/>
                <a:ext cx="63158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50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2B1B3-4AA2-4C6E-8A00-0C47DA276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Elk met een representant</a:t>
            </a:r>
          </a:p>
          <a:p>
            <a:r>
              <a:rPr lang="nl-BE" dirty="0"/>
              <a:t>Voorstelling als </a:t>
            </a:r>
            <a:r>
              <a:rPr lang="nl-BE" dirty="0" err="1"/>
              <a:t>hypergrafe</a:t>
            </a:r>
            <a:endParaRPr lang="nl-BE" dirty="0"/>
          </a:p>
          <a:p>
            <a:r>
              <a:rPr lang="nl-BE" dirty="0"/>
              <a:t>Canonisatie</a:t>
            </a:r>
          </a:p>
          <a:p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DF3CD1-7E95-413C-AF05-9E1B100DB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CB02E-16DF-4984-9F43-56B7C184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14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5C56B1-19B3-4CB2-AF25-2D3FF92DF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Equivalentieklassen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BEAB0255-2BCE-4280-B301-82B513ACD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55" y="3343624"/>
            <a:ext cx="3125431" cy="26494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70A9C1F-8110-4AFA-A9B2-83E4E161E8E7}"/>
              </a:ext>
            </a:extLst>
          </p:cNvPr>
          <p:cNvGrpSpPr/>
          <p:nvPr/>
        </p:nvGrpSpPr>
        <p:grpSpPr>
          <a:xfrm>
            <a:off x="9858226" y="3859012"/>
            <a:ext cx="1976405" cy="1689201"/>
            <a:chOff x="9066406" y="2509762"/>
            <a:chExt cx="1716599" cy="146714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CB5E39-965A-4EDD-8BFF-7B77BC196EB6}"/>
                </a:ext>
              </a:extLst>
            </p:cNvPr>
            <p:cNvCxnSpPr/>
            <p:nvPr/>
          </p:nvCxnSpPr>
          <p:spPr>
            <a:xfrm>
              <a:off x="9363685" y="2881090"/>
              <a:ext cx="803248" cy="8514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E438F32-070D-4E56-AB4B-44110A0A1C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6933" y="2676552"/>
              <a:ext cx="439903" cy="10559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AA1DD6-F6AA-45A8-B472-ECB3A19414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3685" y="2685932"/>
              <a:ext cx="1243151" cy="1951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F5ECA42-1B39-4517-B100-61735583180F}"/>
                </a:ext>
              </a:extLst>
            </p:cNvPr>
            <p:cNvSpPr/>
            <p:nvPr/>
          </p:nvSpPr>
          <p:spPr>
            <a:xfrm>
              <a:off x="9187516" y="2704921"/>
              <a:ext cx="352338" cy="3523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B</a:t>
              </a:r>
              <a:endParaRPr lang="en-BE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5E3599-B505-4FA8-A5C8-9E54E9887C69}"/>
                </a:ext>
              </a:extLst>
            </p:cNvPr>
            <p:cNvSpPr/>
            <p:nvPr/>
          </p:nvSpPr>
          <p:spPr>
            <a:xfrm>
              <a:off x="10430667" y="2509762"/>
              <a:ext cx="352338" cy="3523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C</a:t>
              </a:r>
              <a:endParaRPr lang="en-BE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92B8EED-D9E6-49BA-AC00-7219FC0DB8E1}"/>
                </a:ext>
              </a:extLst>
            </p:cNvPr>
            <p:cNvSpPr/>
            <p:nvPr/>
          </p:nvSpPr>
          <p:spPr>
            <a:xfrm>
              <a:off x="9066406" y="3624573"/>
              <a:ext cx="352338" cy="3523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A</a:t>
              </a:r>
              <a:endParaRPr lang="en-BE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FC03F8-8DFD-469B-AB0A-C7F16700D65F}"/>
                </a:ext>
              </a:extLst>
            </p:cNvPr>
            <p:cNvSpPr/>
            <p:nvPr/>
          </p:nvSpPr>
          <p:spPr>
            <a:xfrm>
              <a:off x="9990764" y="3556337"/>
              <a:ext cx="352338" cy="3523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D</a:t>
              </a:r>
              <a:endParaRPr lang="en-BE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F224595-2CB7-497B-992D-EBB3DFF1E596}"/>
              </a:ext>
            </a:extLst>
          </p:cNvPr>
          <p:cNvSpPr/>
          <p:nvPr/>
        </p:nvSpPr>
        <p:spPr>
          <a:xfrm>
            <a:off x="8486774" y="4528137"/>
            <a:ext cx="1040234" cy="2804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6" name="Picture 15" descr="Diagram&#10;&#10;Description automatically generated">
            <a:extLst>
              <a:ext uri="{FF2B5EF4-FFF2-40B4-BE49-F238E27FC236}">
                <a16:creationId xmlns:a16="http://schemas.microsoft.com/office/drawing/2014/main" id="{969C9E73-50FD-4C07-BB44-B0427C9FF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55" y="406147"/>
            <a:ext cx="3125431" cy="2649477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3C81547B-87F6-4A75-A1EE-368A5D560A96}"/>
              </a:ext>
            </a:extLst>
          </p:cNvPr>
          <p:cNvSpPr/>
          <p:nvPr/>
        </p:nvSpPr>
        <p:spPr>
          <a:xfrm>
            <a:off x="8486774" y="1566000"/>
            <a:ext cx="1040234" cy="28045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909D0FA-E5FC-4EDD-8640-ED012D164958}"/>
              </a:ext>
            </a:extLst>
          </p:cNvPr>
          <p:cNvGrpSpPr/>
          <p:nvPr/>
        </p:nvGrpSpPr>
        <p:grpSpPr>
          <a:xfrm>
            <a:off x="9807701" y="809293"/>
            <a:ext cx="1976405" cy="1689201"/>
            <a:chOff x="9066406" y="2509762"/>
            <a:chExt cx="1716599" cy="146714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B4EE51B-B796-4238-B886-9053C882E5E9}"/>
                </a:ext>
              </a:extLst>
            </p:cNvPr>
            <p:cNvCxnSpPr/>
            <p:nvPr/>
          </p:nvCxnSpPr>
          <p:spPr>
            <a:xfrm>
              <a:off x="9363685" y="2881090"/>
              <a:ext cx="803248" cy="85141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0FF209B-9306-4FB6-AF33-8C36E7F289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6933" y="2676552"/>
              <a:ext cx="439903" cy="10559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9E1AAC8-9E42-40CC-94E2-AAB1A708B1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63685" y="2685932"/>
              <a:ext cx="1243151" cy="19515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7358E80-0390-406E-A97D-2FA991F2E7D1}"/>
                </a:ext>
              </a:extLst>
            </p:cNvPr>
            <p:cNvSpPr/>
            <p:nvPr/>
          </p:nvSpPr>
          <p:spPr>
            <a:xfrm>
              <a:off x="9187516" y="2704921"/>
              <a:ext cx="352338" cy="3523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B</a:t>
              </a:r>
              <a:endParaRPr lang="en-BE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D03943D-4305-4EB1-B6BB-0665887A4D44}"/>
                </a:ext>
              </a:extLst>
            </p:cNvPr>
            <p:cNvSpPr/>
            <p:nvPr/>
          </p:nvSpPr>
          <p:spPr>
            <a:xfrm>
              <a:off x="10430667" y="2509762"/>
              <a:ext cx="352338" cy="3523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C</a:t>
              </a:r>
              <a:endParaRPr lang="en-BE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5526D9F-4196-4443-BE58-D9376B23FB5A}"/>
                </a:ext>
              </a:extLst>
            </p:cNvPr>
            <p:cNvSpPr/>
            <p:nvPr/>
          </p:nvSpPr>
          <p:spPr>
            <a:xfrm>
              <a:off x="9066406" y="3624573"/>
              <a:ext cx="352338" cy="3523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D</a:t>
              </a:r>
              <a:endParaRPr lang="en-BE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455E2F6-1F7D-44C3-B932-B10D5247B8F2}"/>
                </a:ext>
              </a:extLst>
            </p:cNvPr>
            <p:cNvSpPr/>
            <p:nvPr/>
          </p:nvSpPr>
          <p:spPr>
            <a:xfrm>
              <a:off x="9990764" y="3556337"/>
              <a:ext cx="352338" cy="3523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2">
                      <a:lumMod val="10000"/>
                    </a:schemeClr>
                  </a:solidFill>
                </a:rPr>
                <a:t>A</a:t>
              </a:r>
              <a:endParaRPr lang="en-BE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853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7BA31-0FF0-45ED-A9A1-929CB2F5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948F2-2EC6-4EEF-870C-F1D957F2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15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5143BA3C-D89C-4696-8CC0-40E6516206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err="1"/>
                  <a:t>Aantal</a:t>
                </a:r>
                <a:r>
                  <a:rPr lang="en-GB" dirty="0"/>
                  <a:t> </a:t>
                </a:r>
                <a:r>
                  <a:rPr lang="en-GB" dirty="0" err="1"/>
                  <a:t>Equivalentieklassen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BE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5143BA3C-D89C-4696-8CC0-40E6516206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0B088A0-A383-42AA-A4E1-90EAB8E6DEFD}"/>
              </a:ext>
            </a:extLst>
          </p:cNvPr>
          <p:cNvGrpSpPr/>
          <p:nvPr/>
        </p:nvGrpSpPr>
        <p:grpSpPr>
          <a:xfrm>
            <a:off x="4799430" y="1655667"/>
            <a:ext cx="2351926" cy="3773301"/>
            <a:chOff x="8626822" y="1620156"/>
            <a:chExt cx="2351926" cy="3773301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Table 6">
                  <a:extLst>
                    <a:ext uri="{FF2B5EF4-FFF2-40B4-BE49-F238E27FC236}">
                      <a16:creationId xmlns:a16="http://schemas.microsoft.com/office/drawing/2014/main" id="{01DC7284-4395-4760-9C9E-284FB696F21C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665254515"/>
                    </p:ext>
                  </p:extLst>
                </p:nvPr>
              </p:nvGraphicFramePr>
              <p:xfrm>
                <a:off x="8685029" y="2055897"/>
                <a:ext cx="2235512" cy="333756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235512">
                        <a:extLst>
                          <a:ext uri="{9D8B030D-6E8A-4147-A177-3AD203B41FA5}">
                            <a16:colId xmlns:a16="http://schemas.microsoft.com/office/drawing/2014/main" val="3016499647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pPr algn="l"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nl-B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 dirty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l-BE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oMath>
                              </m:oMathPara>
                            </a14:m>
                            <a:endParaRPr lang="nl-BE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235207722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algn="l"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nl-B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  <m:r>
                                    <a:rPr lang="nl-BE" i="1" dirty="0" smtClean="0">
                                      <a:latin typeface="Cambria Math" panose="02040503050406030204" pitchFamily="18" charset="0"/>
                                    </a:rPr>
                                    <m:t>=3</m:t>
                                  </m:r>
                                </m:oMath>
                              </m:oMathPara>
                            </a14:m>
                            <a:endParaRPr lang="nl-BE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84361753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algn="l"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nl-B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nl-BE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oMath>
                              </m:oMathPara>
                            </a14:m>
                            <a:endParaRPr lang="nl-BE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783966237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algn="l"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nl-B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 dirty="0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d>
                                  <m:r>
                                    <a:rPr lang="nl-BE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oMath>
                              </m:oMathPara>
                            </a14:m>
                            <a:endParaRPr lang="nl-BE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364525506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algn="l"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nl-B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 dirty="0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d>
                                  <m:r>
                                    <a:rPr lang="nl-BE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oMath>
                              </m:oMathPara>
                            </a14:m>
                            <a:endParaRPr lang="nl-BE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509734909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algn="l"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nl-B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 dirty="0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d>
                                  <m:r>
                                    <a:rPr lang="nl-BE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210</m:t>
                                  </m:r>
                                </m:oMath>
                              </m:oMathPara>
                            </a14:m>
                            <a:endParaRPr lang="nl-BE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990739701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algn="l"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nl-B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 dirty="0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</m:d>
                                  <m:r>
                                    <a:rPr lang="nl-BE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16353</m:t>
                                  </m:r>
                                </m:oMath>
                              </m:oMathPara>
                            </a14:m>
                            <a:endParaRPr lang="nl-BE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2701367337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algn="l"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nl-B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 dirty="0" smtClean="0">
                                          <a:latin typeface="Cambria Math" panose="02040503050406030204" pitchFamily="18" charset="0"/>
                                        </a:rPr>
                                        <m:t>7</m:t>
                                      </m:r>
                                    </m:e>
                                  </m:d>
                                  <m:r>
                                    <a:rPr lang="nl-BE" i="1" dirty="0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490013148</m:t>
                                  </m:r>
                                </m:oMath>
                              </m:oMathPara>
                            </a14:m>
                            <a:endParaRPr lang="nl-BE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4200712120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pPr algn="l"/>
                            <a14:m>
                              <m:oMathPara xmlns:m="http://schemas.openxmlformats.org/officeDocument/2006/math">
                                <m:oMathParaPr>
                                  <m:jc m:val="left"/>
                                </m:oMathParaPr>
                                <m:oMath xmlns:m="http://schemas.openxmlformats.org/officeDocument/2006/math"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nl-BE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l-BE" i="1" dirty="0" smtClean="0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e>
                                  </m:d>
                                  <m:r>
                                    <a:rPr lang="nl-BE" i="1" dirty="0" smtClean="0">
                                      <a:latin typeface="Cambria Math" panose="02040503050406030204" pitchFamily="18" charset="0"/>
                                    </a:rPr>
                                    <m:t>= </m:t>
                                  </m:r>
                                  <m:r>
                                    <a:rPr lang="nl-BE" b="0" i="1" dirty="0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oMath>
                              </m:oMathPara>
                            </a14:m>
                            <a:endParaRPr lang="nl-BE" dirty="0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611405630"/>
                        </a:ext>
                      </a:extLst>
                    </a:tr>
                  </a:tbl>
                </a:graphicData>
              </a:graphic>
            </p:graphicFrame>
          </mc:Choice>
          <mc:Fallback xmlns="">
            <p:graphicFrame>
              <p:nvGraphicFramePr>
                <p:cNvPr id="6" name="Table 7">
                  <a:extLst>
                    <a:ext uri="{FF2B5EF4-FFF2-40B4-BE49-F238E27FC236}">
                      <a16:creationId xmlns:a16="http://schemas.microsoft.com/office/drawing/2014/main" id="{CD44DB1E-99F6-44B7-A639-C94F803BA679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3351369793"/>
                    </p:ext>
                  </p:extLst>
                </p:nvPr>
              </p:nvGraphicFramePr>
              <p:xfrm>
                <a:off x="8685029" y="2055897"/>
                <a:ext cx="2235512" cy="3337560"/>
              </p:xfrm>
              <a:graphic>
                <a:graphicData uri="http://schemas.openxmlformats.org/drawingml/2006/table">
                  <a:tbl>
                    <a:tblPr firstRow="1" bandRow="1">
                      <a:tableStyleId>{5940675A-B579-460E-94D1-54222C63F5DA}</a:tableStyleId>
                    </a:tblPr>
                    <a:tblGrid>
                      <a:gridCol w="2235512">
                        <a:extLst>
                          <a:ext uri="{9D8B030D-6E8A-4147-A177-3AD203B41FA5}">
                            <a16:colId xmlns:a16="http://schemas.microsoft.com/office/drawing/2014/main" val="3016499647"/>
                          </a:ext>
                        </a:extLst>
                      </a:gridCol>
                    </a:tblGrid>
                    <a:tr h="370840">
                      <a:tc>
                        <a:txBody>
                          <a:bodyPr/>
                          <a:lstStyle/>
                          <a:p>
                            <a:endParaRPr lang="nl-BE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72" t="-1639" r="-543" b="-80163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235207722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endParaRPr lang="nl-BE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72" t="-101639" r="-543" b="-70163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84361753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endParaRPr lang="nl-BE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72" t="-201639" r="-543" b="-60163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83966237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endParaRPr lang="nl-BE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72" t="-301639" r="-543" b="-50163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364525506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endParaRPr lang="nl-BE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72" t="-408333" r="-543" b="-410000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509734909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endParaRPr lang="nl-BE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72" t="-500000" r="-543" b="-30327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990739701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endParaRPr lang="nl-BE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72" t="-600000" r="-543" b="-20327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2701367337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endParaRPr lang="nl-BE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72" t="-700000" r="-543" b="-10327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4200712120"/>
                        </a:ext>
                      </a:extLst>
                    </a:tr>
                    <a:tr h="370840">
                      <a:tc>
                        <a:txBody>
                          <a:bodyPr/>
                          <a:lstStyle/>
                          <a:p>
                            <a:endParaRPr lang="nl-BE"/>
                          </a:p>
                        </a:txBody>
                        <a:tcPr>
                          <a:blipFill>
                            <a:blip r:embed="rId3"/>
                            <a:stretch>
                              <a:fillRect l="-272" t="-800000" r="-543" b="-3279"/>
                            </a:stretch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611405630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3973F7-E283-41A3-AC3A-24547B83F8F1}"/>
                </a:ext>
              </a:extLst>
            </p:cNvPr>
            <p:cNvSpPr txBox="1"/>
            <p:nvPr/>
          </p:nvSpPr>
          <p:spPr>
            <a:xfrm>
              <a:off x="8626822" y="1620156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BE" dirty="0"/>
                <a:t>#Equivalentieklassen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C1CD569-B7A4-4407-A8E7-7143056E834A}"/>
              </a:ext>
            </a:extLst>
          </p:cNvPr>
          <p:cNvSpPr txBox="1"/>
          <p:nvPr/>
        </p:nvSpPr>
        <p:spPr>
          <a:xfrm>
            <a:off x="917197" y="6403195"/>
            <a:ext cx="11274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Tamon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Stephen and Timothy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Yusun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Counting inequivalent monotone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100" b="0" i="0" u="none" strike="noStrike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nl-BE" sz="11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2012.</a:t>
            </a:r>
            <a:endParaRPr lang="nl-BE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6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</p:spPr>
            <p:txBody>
              <a:bodyPr/>
              <a:lstStyle/>
              <a:p>
                <a:r>
                  <a:rPr lang="nl-BE" dirty="0"/>
                  <a:t>Efficiënte representatie en operaties</a:t>
                </a:r>
              </a:p>
              <a:p>
                <a:pPr marL="457200" lvl="1" indent="0">
                  <a:buNone/>
                </a:pPr>
                <a:r>
                  <a:rPr lang="nl-BE" dirty="0">
                    <a:sym typeface="Wingdings" panose="05000000000000000000" pitchFamily="2" charset="2"/>
                  </a:rPr>
                  <a:t> Canonisatie</a:t>
                </a:r>
                <a:endParaRPr lang="nl-BE" dirty="0"/>
              </a:p>
              <a:p>
                <a:r>
                  <a:rPr lang="nl-BE" dirty="0"/>
                  <a:t>Vind alle </a:t>
                </a:r>
                <a:r>
                  <a:rPr lang="nl-BE" dirty="0" err="1"/>
                  <a:t>inequivalente</a:t>
                </a:r>
                <a:r>
                  <a:rPr lang="nl-BE" dirty="0"/>
                  <a:t> </a:t>
                </a:r>
                <a:r>
                  <a:rPr lang="nl-BE" dirty="0" err="1"/>
                  <a:t>MBFs</a:t>
                </a:r>
                <a:r>
                  <a:rPr lang="nl-BE" dirty="0"/>
                  <a:t> in 7 variabelen </a:t>
                </a:r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⇒ (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nl-B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490 013 148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/>
              </a:p>
              <a:p>
                <a:r>
                  <a:rPr lang="nl-BE" dirty="0"/>
                  <a:t>Intervalgroottes berekenen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dirty="0"/>
                  <a:t>bereken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nl-BE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nl-BE" b="0" dirty="0"/>
              </a:p>
              <a:p>
                <a:pPr marL="457200" lvl="1" indent="0">
                  <a:buNone/>
                </a:pPr>
                <a:r>
                  <a:rPr lang="nl-BE" dirty="0">
                    <a:sym typeface="Wingdings" panose="05000000000000000000" pitchFamily="2" charset="2"/>
                  </a:rPr>
                  <a:t> Bereken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ym typeface="Wingdings" panose="05000000000000000000" pitchFamily="2" charset="2"/>
                  </a:rPr>
                  <a:t> om te verifiëren</a:t>
                </a:r>
                <a:endParaRPr lang="nl-BE" b="0" dirty="0"/>
              </a:p>
              <a:p>
                <a:r>
                  <a:rPr lang="nl-BE" dirty="0"/>
                  <a:t>P-</a:t>
                </a:r>
                <a:r>
                  <a:rPr lang="nl-BE" dirty="0" err="1"/>
                  <a:t>Coefficiënten</a:t>
                </a:r>
                <a:r>
                  <a:rPr lang="nl-BE" dirty="0"/>
                  <a:t> methode</a:t>
                </a:r>
              </a:p>
              <a:p>
                <a:pPr marL="457200" lvl="1" indent="0">
                  <a:buNone/>
                </a:pPr>
                <a:r>
                  <a:rPr lang="nl-BE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ym typeface="Wingdings" panose="05000000000000000000" pitchFamily="2" charset="2"/>
                  </a:rPr>
                  <a:t> Benchmarks</a:t>
                </a:r>
                <a:endParaRPr lang="nl-BE" dirty="0"/>
              </a:p>
              <a:p>
                <a:r>
                  <a:rPr lang="nl-BE" dirty="0"/>
                  <a:t>FPGA Implementatie voor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  <a:blipFill>
                <a:blip r:embed="rId2"/>
                <a:stretch>
                  <a:fillRect l="-705" t="-87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/>
                  <a:t>Pad naar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273037-D86D-4B98-8842-6F4AA8E1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5145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</p:spPr>
            <p:txBody>
              <a:bodyPr/>
              <a:lstStyle/>
              <a:p>
                <a:r>
                  <a:rPr lang="nl-BE" dirty="0"/>
                  <a:t>Efficiënte representatie en operaties</a:t>
                </a:r>
              </a:p>
              <a:p>
                <a:pPr marL="457200" lvl="1" indent="0">
                  <a:buNone/>
                </a:pPr>
                <a:r>
                  <a:rPr lang="nl-BE" dirty="0">
                    <a:sym typeface="Wingdings" panose="05000000000000000000" pitchFamily="2" charset="2"/>
                  </a:rPr>
                  <a:t> Canonisatie</a:t>
                </a:r>
                <a:endParaRPr lang="nl-BE" dirty="0"/>
              </a:p>
              <a:p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Vind alle </a:t>
                </a:r>
                <a:r>
                  <a:rPr lang="nl-BE" dirty="0" err="1">
                    <a:solidFill>
                      <a:schemeClr val="bg1">
                        <a:lumMod val="75000"/>
                      </a:schemeClr>
                    </a:solidFill>
                  </a:rPr>
                  <a:t>inequivalente</a:t>
                </a:r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 </a:t>
                </a:r>
                <a:r>
                  <a:rPr lang="nl-BE" dirty="0" err="1">
                    <a:solidFill>
                      <a:schemeClr val="bg1">
                        <a:lumMod val="75000"/>
                      </a:schemeClr>
                    </a:solidFill>
                  </a:rPr>
                  <a:t>MBFs</a:t>
                </a:r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 in 7 variabelen </a:t>
                </a:r>
                <a14:m>
                  <m:oMath xmlns:m="http://schemas.openxmlformats.org/officeDocument/2006/math">
                    <m:r>
                      <a:rPr lang="nl-BE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 (</m:t>
                    </m:r>
                    <m:r>
                      <a:rPr lang="nl-BE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nl-BE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BE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i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490 013 148</m:t>
                    </m:r>
                    <m:r>
                      <a:rPr lang="nl-BE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Intervalgroottes berekenen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nl-BE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BE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nl-BE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bereken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nl-BE" i="1" dirty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nl-BE" b="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Bereken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om te verifiëren</a:t>
                </a:r>
                <a:endParaRPr lang="nl-BE" b="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P-</a:t>
                </a:r>
                <a:r>
                  <a:rPr lang="nl-BE" dirty="0" err="1">
                    <a:solidFill>
                      <a:schemeClr val="bg1">
                        <a:lumMod val="75000"/>
                      </a:schemeClr>
                    </a:solidFill>
                  </a:rPr>
                  <a:t>Coefficiënten</a:t>
                </a:r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 methode</a:t>
                </a: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Benchmarks</a:t>
                </a:r>
                <a:endParaRPr lang="nl-BE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FPGA Implementatie voor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  <a:blipFill>
                <a:blip r:embed="rId2"/>
                <a:stretch>
                  <a:fillRect l="-705" t="-87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/>
                  <a:t>Pad naar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273037-D86D-4B98-8842-6F4AA8E1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291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597A8E-BFF5-4DEA-B56A-BCECA391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Representeer </a:t>
            </a:r>
            <a:r>
              <a:rPr lang="nl-BE" dirty="0" err="1"/>
              <a:t>MBFs</a:t>
            </a:r>
            <a:r>
              <a:rPr lang="nl-BE" dirty="0"/>
              <a:t> als </a:t>
            </a:r>
            <a:r>
              <a:rPr lang="nl-BE" dirty="0" err="1"/>
              <a:t>bitset</a:t>
            </a:r>
            <a:endParaRPr lang="nl-BE" dirty="0"/>
          </a:p>
          <a:p>
            <a:r>
              <a:rPr lang="nl-BE" dirty="0"/>
              <a:t>Binaire positie van de bit geeft geactiveerde variabelen weer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D63B2-14CA-4093-8641-DB83D0C4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A5BFA-A5E5-4506-BC50-8499DB10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18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D28495-06BA-4362-A95C-A5A7C43B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Efficiënte Representatie</a:t>
            </a:r>
          </a:p>
        </p:txBody>
      </p:sp>
      <p:pic>
        <p:nvPicPr>
          <p:cNvPr id="12" name="Picture 11" descr="Chart, box and whisker chart&#10;&#10;Description automatically generated">
            <a:extLst>
              <a:ext uri="{FF2B5EF4-FFF2-40B4-BE49-F238E27FC236}">
                <a16:creationId xmlns:a16="http://schemas.microsoft.com/office/drawing/2014/main" id="{2895FB47-2DEA-439F-BBF3-1624C3DB9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43" y="3429000"/>
            <a:ext cx="7471913" cy="138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3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DF7E7EF-24F5-4556-82B9-D9CF32FB3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257" y="743286"/>
            <a:ext cx="4202364" cy="4464050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06E7D-96DF-44EE-8B47-41B38E8A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57C68-3D15-4A8E-BF21-0B9F25C3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19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F67ECC-0CE2-494D-9EF0-4CE68A65F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Efficiënte Operaties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99BE5760-921D-4D74-AA96-4B2E8B1BA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5" y="2606648"/>
            <a:ext cx="5163271" cy="26006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A553C5-6D2C-4B1E-B396-E081C6A7B6AB}"/>
              </a:ext>
            </a:extLst>
          </p:cNvPr>
          <p:cNvSpPr txBox="1"/>
          <p:nvPr/>
        </p:nvSpPr>
        <p:spPr>
          <a:xfrm>
            <a:off x="2662454" y="5305998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/>
              <a:t>varSwap</a:t>
            </a:r>
            <a:endParaRPr lang="nl-BE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293318-A7FA-4059-A365-D5E80429B7E6}"/>
              </a:ext>
            </a:extLst>
          </p:cNvPr>
          <p:cNvSpPr txBox="1"/>
          <p:nvPr/>
        </p:nvSpPr>
        <p:spPr>
          <a:xfrm>
            <a:off x="7924075" y="5305997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/>
              <a:t>monotonizeDown</a:t>
            </a:r>
            <a:endParaRPr lang="nl-BE" sz="240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AC8F34A-9C89-42E8-B78F-91D84ADC39F4}"/>
              </a:ext>
            </a:extLst>
          </p:cNvPr>
          <p:cNvSpPr txBox="1">
            <a:spLocks/>
          </p:cNvSpPr>
          <p:nvPr/>
        </p:nvSpPr>
        <p:spPr>
          <a:xfrm>
            <a:off x="574800" y="1303663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Booleaanse operatoren</a:t>
            </a:r>
          </a:p>
          <a:p>
            <a:r>
              <a:rPr lang="nl-BE" dirty="0" err="1"/>
              <a:t>shifts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392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5BE1AE-2585-47E1-BF3F-71C5404C4CF3}"/>
              </a:ext>
            </a:extLst>
          </p:cNvPr>
          <p:cNvSpPr txBox="1"/>
          <p:nvPr/>
        </p:nvSpPr>
        <p:spPr>
          <a:xfrm>
            <a:off x="838200" y="3162300"/>
            <a:ext cx="6711892" cy="31115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Monotoon</a:t>
            </a:r>
            <a:r>
              <a:rPr lang="en-US" sz="2800" dirty="0"/>
              <a:t>:</a:t>
            </a:r>
          </a:p>
          <a:p>
            <a:pPr marL="971550" lvl="1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nl-BE" sz="2400" dirty="0">
                <a:sym typeface="Wingdings" panose="05000000000000000000" pitchFamily="2" charset="2"/>
              </a:rPr>
              <a:t>Keurige splitsing tussen de 0-waarden en 1-waarden van de functie</a:t>
            </a:r>
          </a:p>
          <a:p>
            <a:pPr marL="971550" lvl="1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nl-BE" sz="2400" dirty="0">
                <a:sym typeface="Wingdings" panose="05000000000000000000" pitchFamily="2" charset="2"/>
              </a:rPr>
              <a:t>AND/OR zijn monotoon</a:t>
            </a:r>
            <a:br>
              <a:rPr lang="nl-BE" sz="2400" dirty="0">
                <a:sym typeface="Wingdings" panose="05000000000000000000" pitchFamily="2" charset="2"/>
              </a:rPr>
            </a:br>
            <a:r>
              <a:rPr lang="nl-BE" sz="2400" dirty="0">
                <a:sym typeface="Wingdings" panose="05000000000000000000" pitchFamily="2" charset="2"/>
              </a:rPr>
              <a:t>XOR niet</a:t>
            </a:r>
          </a:p>
          <a:p>
            <a:pPr marL="971550" lvl="1" indent="-4572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en-US" sz="2800" dirty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5B1D2-33CB-44C0-8294-13AE5C6B34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1500"/>
                <a:ext cx="6267275" cy="1257300"/>
              </a:xfrm>
            </p:spPr>
            <p:txBody>
              <a:bodyPr vert="horz" wrap="square" lIns="91440" tIns="45720" rIns="91440" bIns="45720" rtlCol="0" anchor="t">
                <a:normAutofit lnSpcReduction="10000"/>
              </a:bodyPr>
              <a:lstStyle/>
              <a:p>
                <a:r>
                  <a:rPr lang="en-US" sz="2600" dirty="0"/>
                  <a:t>N-de Dedekind </a:t>
                </a:r>
                <a:r>
                  <a:rPr lang="en-US" sz="2600" dirty="0" err="1"/>
                  <a:t>Getal</a:t>
                </a:r>
                <a:r>
                  <a:rPr lang="en-US" sz="2600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600" dirty="0">
                    <a:sym typeface="Wingdings" panose="05000000000000000000" pitchFamily="2" charset="2"/>
                  </a:rPr>
                  <a:t> “Het </a:t>
                </a:r>
                <a:r>
                  <a:rPr lang="en-US" sz="2600" dirty="0" err="1">
                    <a:sym typeface="Wingdings" panose="05000000000000000000" pitchFamily="2" charset="2"/>
                  </a:rPr>
                  <a:t>aantal</a:t>
                </a:r>
                <a:r>
                  <a:rPr lang="en-US" sz="2600" dirty="0">
                    <a:sym typeface="Wingdings" panose="05000000000000000000" pitchFamily="2" charset="2"/>
                  </a:rPr>
                  <a:t> </a:t>
                </a:r>
                <a:r>
                  <a:rPr lang="en-US" sz="2600" dirty="0" err="1">
                    <a:sym typeface="Wingdings" panose="05000000000000000000" pitchFamily="2" charset="2"/>
                  </a:rPr>
                  <a:t>monotoon</a:t>
                </a:r>
                <a:r>
                  <a:rPr lang="en-US" sz="2600" dirty="0">
                    <a:sym typeface="Wingdings" panose="05000000000000000000" pitchFamily="2" charset="2"/>
                  </a:rPr>
                  <a:t> </a:t>
                </a:r>
                <a:r>
                  <a:rPr lang="en-US" sz="2600" dirty="0" err="1">
                    <a:sym typeface="Wingdings" panose="05000000000000000000" pitchFamily="2" charset="2"/>
                  </a:rPr>
                  <a:t>booleaanse</a:t>
                </a:r>
                <a:r>
                  <a:rPr lang="en-US" sz="2600" dirty="0">
                    <a:sym typeface="Wingdings" panose="05000000000000000000" pitchFamily="2" charset="2"/>
                  </a:rPr>
                  <a:t> </a:t>
                </a:r>
                <a:r>
                  <a:rPr lang="en-US" sz="2600" dirty="0" err="1">
                    <a:sym typeface="Wingdings" panose="05000000000000000000" pitchFamily="2" charset="2"/>
                  </a:rPr>
                  <a:t>functies</a:t>
                </a:r>
                <a:r>
                  <a:rPr lang="en-US" sz="2600" dirty="0">
                    <a:sym typeface="Wingdings" panose="05000000000000000000" pitchFamily="2" charset="2"/>
                  </a:rPr>
                  <a:t> met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𝑛</m:t>
                    </m:r>
                  </m:oMath>
                </a14:m>
                <a:r>
                  <a:rPr lang="en-US" sz="2600" dirty="0">
                    <a:sym typeface="Wingdings" panose="05000000000000000000" pitchFamily="2" charset="2"/>
                  </a:rPr>
                  <a:t> variabelen”</a:t>
                </a:r>
              </a:p>
              <a:p>
                <a:pPr marL="457200" lvl="1" indent="0">
                  <a:buNone/>
                </a:pPr>
                <a:endParaRPr lang="en-US" sz="2600" dirty="0"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sz="26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5B1D2-33CB-44C0-8294-13AE5C6B34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1500"/>
                <a:ext cx="6267275" cy="1257300"/>
              </a:xfrm>
              <a:blipFill>
                <a:blip r:embed="rId2"/>
                <a:stretch>
                  <a:fillRect l="-1556" t="-7767" b="-10194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4">
            <a:extLst>
              <a:ext uri="{FF2B5EF4-FFF2-40B4-BE49-F238E27FC236}">
                <a16:creationId xmlns:a16="http://schemas.microsoft.com/office/drawing/2014/main" id="{40DF9DD1-1264-49C9-9A8E-F0FB8F107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80490"/>
            <a:ext cx="11041200" cy="1152000"/>
          </a:xfrm>
        </p:spPr>
        <p:txBody>
          <a:bodyPr/>
          <a:lstStyle/>
          <a:p>
            <a:r>
              <a:rPr lang="nl-BE" dirty="0"/>
              <a:t>Achtergrond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A8308BD-6C71-462E-A091-087F336A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2</a:t>
            </a:fld>
            <a:endParaRPr lang="nl-B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F19EC-2C06-42C6-96AF-FF0C0C418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249" y="3162300"/>
            <a:ext cx="1869951" cy="18699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7EE043-AF67-484D-9F93-060B44D8C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695" y="3098800"/>
            <a:ext cx="1869951" cy="19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8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D15D86-8076-4B7B-B4EC-21F40CDFA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Zet een MBF om naar de representant van zijn equivalentieklasse</a:t>
            </a:r>
          </a:p>
          <a:p>
            <a:r>
              <a:rPr lang="nl-BE" dirty="0"/>
              <a:t>Naïeve methode: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Itereer over alle permutaties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Vind min/max van arbitraire totale orderelatie</a:t>
            </a:r>
            <a:endParaRPr lang="nl-BE" dirty="0"/>
          </a:p>
          <a:p>
            <a:r>
              <a:rPr lang="nl-BE" dirty="0"/>
              <a:t>Verbeteringen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Groeperen van knopen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Iteratief groepen verfijnen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nl-BE" dirty="0">
              <a:sym typeface="Wingdings" panose="05000000000000000000" pitchFamily="2" charset="2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C03B8-9CBC-4CAE-9A58-1977B187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5B7AD-175E-40CC-A6FB-E9CB3B67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20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5AD9F7-2F68-4503-BBA3-E5DD698B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Efficiënte Canonisatie</a:t>
            </a:r>
          </a:p>
        </p:txBody>
      </p:sp>
      <p:pic>
        <p:nvPicPr>
          <p:cNvPr id="7" name="Picture 6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25E20559-7D1B-4978-8E63-E7C3B027A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711" y="4645744"/>
            <a:ext cx="6581500" cy="14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4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</p:spPr>
            <p:txBody>
              <a:bodyPr/>
              <a:lstStyle/>
              <a:p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Efficiënte representatie en operaties</a:t>
                </a: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 Canonisatie</a:t>
                </a:r>
                <a:endParaRPr lang="nl-BE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nl-BE" dirty="0"/>
                  <a:t>Vind alle </a:t>
                </a:r>
                <a:r>
                  <a:rPr lang="nl-BE" dirty="0" err="1"/>
                  <a:t>inequivalente</a:t>
                </a:r>
                <a:r>
                  <a:rPr lang="nl-BE" dirty="0"/>
                  <a:t> </a:t>
                </a:r>
                <a:r>
                  <a:rPr lang="nl-BE" dirty="0" err="1"/>
                  <a:t>MBFs</a:t>
                </a:r>
                <a:r>
                  <a:rPr lang="nl-BE" dirty="0"/>
                  <a:t> in 7 variabelen </a:t>
                </a:r>
                <a14:m>
                  <m:oMath xmlns:m="http://schemas.openxmlformats.org/officeDocument/2006/math">
                    <m:r>
                      <a:rPr lang="nl-BE" i="1" dirty="0">
                        <a:latin typeface="Cambria Math" panose="02040503050406030204" pitchFamily="18" charset="0"/>
                      </a:rPr>
                      <m:t>⇒ (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nl-B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i="1" dirty="0">
                        <a:latin typeface="Cambria Math" panose="02040503050406030204" pitchFamily="18" charset="0"/>
                      </a:rPr>
                      <m:t>490 013 148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/>
              </a:p>
              <a:p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Intervalgroottes berekenen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nl-BE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BE" b="0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nl-BE" b="0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bereken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nl-BE" i="1" dirty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nl-BE" b="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Bereken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om te verifiëren</a:t>
                </a:r>
                <a:endParaRPr lang="nl-BE" b="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P-</a:t>
                </a:r>
                <a:r>
                  <a:rPr lang="nl-BE" dirty="0" err="1">
                    <a:solidFill>
                      <a:schemeClr val="bg1">
                        <a:lumMod val="75000"/>
                      </a:schemeClr>
                    </a:solidFill>
                  </a:rPr>
                  <a:t>Coefficiënten</a:t>
                </a:r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 methode</a:t>
                </a: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Benchmarks</a:t>
                </a:r>
                <a:endParaRPr lang="nl-BE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FPGA Implementatie voor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  <a:blipFill>
                <a:blip r:embed="rId2"/>
                <a:stretch>
                  <a:fillRect l="-705" t="-87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/>
                  <a:t>Pad naar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273037-D86D-4B98-8842-6F4AA8E1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076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5DD94A-97A3-44A3-AB13-5FDB34441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1" y="1656000"/>
            <a:ext cx="4590804" cy="4464000"/>
          </a:xfrm>
        </p:spPr>
        <p:txBody>
          <a:bodyPr/>
          <a:lstStyle/>
          <a:p>
            <a:r>
              <a:rPr lang="nl-BE" dirty="0"/>
              <a:t>Incrementele methode</a:t>
            </a:r>
          </a:p>
          <a:p>
            <a:r>
              <a:rPr lang="nl-BE" dirty="0"/>
              <a:t>Grotere equivalentieklassen door uitbreiding van kleinere</a:t>
            </a:r>
          </a:p>
          <a:p>
            <a:r>
              <a:rPr lang="nl-BE" dirty="0"/>
              <a:t>Sterk afhankelijk van canonisatie </a:t>
            </a:r>
            <a:r>
              <a:rPr lang="nl-BE" dirty="0" err="1"/>
              <a:t>performantie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1076-11B3-4C78-9572-C6E3D3098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8B17C-EFB2-429E-BDC1-B94BAC369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22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BB5106-06AB-4A2C-B767-B9015EF3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Alle </a:t>
            </a:r>
            <a:r>
              <a:rPr lang="en-GB" dirty="0" err="1"/>
              <a:t>Inequivalente</a:t>
            </a:r>
            <a:r>
              <a:rPr lang="en-GB" dirty="0"/>
              <a:t> MBFs in 7 </a:t>
            </a:r>
            <a:r>
              <a:rPr lang="en-GB" dirty="0" err="1"/>
              <a:t>variabelen</a:t>
            </a:r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86A505-EAC0-4513-93B3-428363912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400" y="1383786"/>
            <a:ext cx="5052443" cy="48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56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2A86E7D-5B67-4239-96CE-F56E012371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756051"/>
              </p:ext>
            </p:extLst>
          </p:nvPr>
        </p:nvGraphicFramePr>
        <p:xfrm>
          <a:off x="576000" y="1880292"/>
          <a:ext cx="9365485" cy="3624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3838">
                  <a:extLst>
                    <a:ext uri="{9D8B030D-6E8A-4147-A177-3AD203B41FA5}">
                      <a16:colId xmlns:a16="http://schemas.microsoft.com/office/drawing/2014/main" val="3806731483"/>
                    </a:ext>
                  </a:extLst>
                </a:gridCol>
                <a:gridCol w="3898722">
                  <a:extLst>
                    <a:ext uri="{9D8B030D-6E8A-4147-A177-3AD203B41FA5}">
                      <a16:colId xmlns:a16="http://schemas.microsoft.com/office/drawing/2014/main" val="3792042691"/>
                    </a:ext>
                  </a:extLst>
                </a:gridCol>
                <a:gridCol w="2952925">
                  <a:extLst>
                    <a:ext uri="{9D8B030D-6E8A-4147-A177-3AD203B41FA5}">
                      <a16:colId xmlns:a16="http://schemas.microsoft.com/office/drawing/2014/main" val="3321320206"/>
                    </a:ext>
                  </a:extLst>
                </a:gridCol>
              </a:tblGrid>
              <a:tr h="332428">
                <a:tc>
                  <a:txBody>
                    <a:bodyPr/>
                    <a:lstStyle/>
                    <a:p>
                      <a:r>
                        <a:rPr lang="en-GB" dirty="0" err="1"/>
                        <a:t>Methode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Vorige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methode</a:t>
                      </a:r>
                      <a:r>
                        <a:rPr lang="en-GB" dirty="0"/>
                        <a:t>: ‘profiles’</a:t>
                      </a:r>
                      <a:r>
                        <a:rPr lang="en-GB" baseline="30000" dirty="0"/>
                        <a:t> 1</a:t>
                      </a:r>
                      <a:r>
                        <a:rPr lang="en-GB" dirty="0"/>
                        <a:t>, 2012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Nieuwe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Methode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65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Tijd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 </a:t>
                      </a:r>
                      <a:r>
                        <a:rPr lang="en-GB" dirty="0" err="1"/>
                        <a:t>Maanden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 </a:t>
                      </a:r>
                      <a:r>
                        <a:rPr lang="en-GB" dirty="0" err="1"/>
                        <a:t>minuten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60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Canonisaties</a:t>
                      </a:r>
                      <a:r>
                        <a:rPr lang="en-GB" dirty="0"/>
                        <a:t>/core/sec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~12’000/sec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~3’000’000/sec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13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Hardware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meerdere</a:t>
                      </a:r>
                      <a:r>
                        <a:rPr lang="en-GB" dirty="0"/>
                        <a:t> computers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moderne</a:t>
                      </a:r>
                      <a:r>
                        <a:rPr lang="en-GB" dirty="0"/>
                        <a:t> 6-core i7 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894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Canonisaties</a:t>
                      </a:r>
                      <a:r>
                        <a:rPr lang="en-GB" dirty="0"/>
                        <a:t>/</a:t>
                      </a:r>
                      <a:r>
                        <a:rPr lang="en-GB" dirty="0" err="1"/>
                        <a:t>klasse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~5000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~22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096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Memorygebruik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Relatief</a:t>
                      </a:r>
                      <a:r>
                        <a:rPr lang="en-GB" dirty="0"/>
                        <a:t> Klein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Groot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467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Parallelisatie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Triviaal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Moeilijker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930480"/>
                  </a:ext>
                </a:extLst>
              </a:tr>
              <a:tr h="1033421">
                <a:tc>
                  <a:txBody>
                    <a:bodyPr/>
                    <a:lstStyle/>
                    <a:p>
                      <a:r>
                        <a:rPr lang="en-GB" dirty="0" err="1"/>
                        <a:t>Techniek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 profile alle </a:t>
                      </a:r>
                      <a:r>
                        <a:rPr lang="en-GB" dirty="0" err="1"/>
                        <a:t>equivalentieklassen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vinden</a:t>
                      </a:r>
                      <a:endParaRPr lang="en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Incrementeel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kleine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equivalentieklassen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uitbreiden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59851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172206-20E4-4A5C-9200-9CE360D5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08DD4-CFD2-4F84-956B-0D42D93B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23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AB708F-6FA1-4B9B-A91A-EDFD1602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Alle </a:t>
            </a:r>
            <a:r>
              <a:rPr lang="en-GB" dirty="0" err="1"/>
              <a:t>Inequivalente</a:t>
            </a:r>
            <a:r>
              <a:rPr lang="en-GB" dirty="0"/>
              <a:t> MBFs in 7 </a:t>
            </a:r>
            <a:r>
              <a:rPr lang="en-GB" dirty="0" err="1"/>
              <a:t>variabelen</a:t>
            </a:r>
            <a:endParaRPr lang="en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5FC07-6EDB-4443-A5DE-B9F2F5217BC2}"/>
              </a:ext>
            </a:extLst>
          </p:cNvPr>
          <p:cNvSpPr txBox="1"/>
          <p:nvPr/>
        </p:nvSpPr>
        <p:spPr>
          <a:xfrm>
            <a:off x="917197" y="6403195"/>
            <a:ext cx="11274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Tamon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Stephen and Timothy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Yusun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Counting inequivalent monotone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BE" sz="1100" b="0" i="0" u="none" strike="noStrike" baseline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nl-BE" sz="11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2012.</a:t>
            </a:r>
            <a:endParaRPr lang="nl-BE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2D60ADC5-AFE7-411A-967A-072AF5D66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820" y="193195"/>
            <a:ext cx="1700303" cy="59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6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</p:spPr>
            <p:txBody>
              <a:bodyPr/>
              <a:lstStyle/>
              <a:p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Efficiënte representatie en operaties</a:t>
                </a: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 Canonisatie</a:t>
                </a:r>
                <a:endParaRPr lang="nl-BE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Vind alle </a:t>
                </a:r>
                <a:r>
                  <a:rPr lang="nl-BE" dirty="0" err="1">
                    <a:solidFill>
                      <a:schemeClr val="bg1">
                        <a:lumMod val="65000"/>
                      </a:schemeClr>
                    </a:solidFill>
                  </a:rPr>
                  <a:t>inequivalente</a:t>
                </a: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nl-BE" dirty="0" err="1">
                    <a:solidFill>
                      <a:schemeClr val="bg1">
                        <a:lumMod val="65000"/>
                      </a:schemeClr>
                    </a:solidFill>
                  </a:rPr>
                  <a:t>MBFs</a:t>
                </a: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 in 7 variabelen </a:t>
                </a:r>
                <a14:m>
                  <m:oMath xmlns:m="http://schemas.openxmlformats.org/officeDocument/2006/math">
                    <m:r>
                      <a:rPr lang="nl-BE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⇒ (</m:t>
                    </m:r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490 013 148</m:t>
                    </m:r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nl-BE" dirty="0"/>
                  <a:t>Intervalgroottes berekenen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BE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nl-B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dirty="0"/>
                  <a:t>bereken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nl-BE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nl-BE" b="0" dirty="0"/>
              </a:p>
              <a:p>
                <a:pPr marL="457200" lvl="1" indent="0">
                  <a:buNone/>
                </a:pPr>
                <a:r>
                  <a:rPr lang="nl-BE" dirty="0">
                    <a:sym typeface="Wingdings" panose="05000000000000000000" pitchFamily="2" charset="2"/>
                  </a:rPr>
                  <a:t> Bereken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ym typeface="Wingdings" panose="05000000000000000000" pitchFamily="2" charset="2"/>
                  </a:rPr>
                  <a:t> om te verifiëren</a:t>
                </a:r>
                <a:endParaRPr lang="nl-BE" b="0" dirty="0"/>
              </a:p>
              <a:p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P-</a:t>
                </a:r>
                <a:r>
                  <a:rPr lang="nl-BE" dirty="0" err="1">
                    <a:solidFill>
                      <a:schemeClr val="bg1">
                        <a:lumMod val="75000"/>
                      </a:schemeClr>
                    </a:solidFill>
                  </a:rPr>
                  <a:t>Coefficiënten</a:t>
                </a:r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 methode</a:t>
                </a: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Benchmarks</a:t>
                </a:r>
                <a:endParaRPr lang="nl-BE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FPGA Implementatie voor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  <a:blipFill>
                <a:blip r:embed="rId2"/>
                <a:stretch>
                  <a:fillRect l="-705" t="-87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/>
                  <a:t>Pad naar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273037-D86D-4B98-8842-6F4AA8E1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661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E529DD-4BFB-41C1-B7FC-ABCB41453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Incrementeel grotere intervallen berekenen uit kleinere</a:t>
            </a:r>
          </a:p>
          <a:p>
            <a:r>
              <a:rPr lang="nl-BE" dirty="0"/>
              <a:t>Twee belangrijke delen: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Incrementeel bouwen op kleinere intervallen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/>
              <a:t> #Keuzes via machten van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423B5-FB26-402A-A285-C7BF2632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0DAD3-FE57-43D5-BAEB-BBE648F9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25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44E883B3-F393-4CA9-8A1B-21AAFBB801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/>
                  <a:t>Alle intervalgroottes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nl-BE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r>
                  <a:rPr lang="nl-BE" dirty="0"/>
                  <a:t> in 7 variabelen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44E883B3-F393-4CA9-8A1B-21AAFBB801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762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5B534B8E-A4F0-49A1-8276-0CB2B411F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1" y="1084486"/>
            <a:ext cx="9030668" cy="5125514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D0A9F-9ECE-42E2-81ED-08D1A5F2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557F6-E7DE-4402-BEC4-FE4DEC3C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26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D8BC67-18F3-4C1B-9568-3034E990F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Benchmarks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4E5A8-D9A1-4CB8-BC65-56B382A3509D}"/>
              </a:ext>
            </a:extLst>
          </p:cNvPr>
          <p:cNvSpPr txBox="1"/>
          <p:nvPr/>
        </p:nvSpPr>
        <p:spPr>
          <a:xfrm>
            <a:off x="917197" y="6403195"/>
            <a:ext cx="11274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intervalSizeFast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: Patrick De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Causmaecker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 and Stefan De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Wannemacker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. Partitioning in the space of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antimonotonic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 functions, 2011. </a:t>
            </a:r>
            <a:endParaRPr lang="nl-BE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7D81A-2AC7-4835-B8E7-5800317335D2}"/>
              </a:ext>
            </a:extLst>
          </p:cNvPr>
          <p:cNvSpPr txBox="1"/>
          <p:nvPr/>
        </p:nvSpPr>
        <p:spPr>
          <a:xfrm>
            <a:off x="9412593" y="2486586"/>
            <a:ext cx="253146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Hand-</a:t>
            </a:r>
            <a:r>
              <a:rPr lang="nl-BE" dirty="0" err="1"/>
              <a:t>optimized</a:t>
            </a:r>
            <a:r>
              <a:rPr lang="nl-BE" dirty="0"/>
              <a:t>: </a:t>
            </a:r>
          </a:p>
          <a:p>
            <a:r>
              <a:rPr lang="nl-BE" dirty="0"/>
              <a:t>6-core i7: 36 uur</a:t>
            </a:r>
          </a:p>
          <a:p>
            <a:endParaRPr lang="nl-BE" dirty="0"/>
          </a:p>
          <a:p>
            <a:r>
              <a:rPr lang="nl-BE" dirty="0"/>
              <a:t>Supercomputer:</a:t>
            </a:r>
          </a:p>
          <a:p>
            <a:r>
              <a:rPr lang="nl-BE" dirty="0"/>
              <a:t>36-core Genius server:</a:t>
            </a:r>
          </a:p>
          <a:p>
            <a:r>
              <a:rPr lang="nl-BE" dirty="0"/>
              <a:t>6.5 uur</a:t>
            </a:r>
          </a:p>
        </p:txBody>
      </p:sp>
    </p:spTree>
    <p:extLst>
      <p:ext uri="{BB962C8B-B14F-4D97-AF65-F5344CB8AC3E}">
        <p14:creationId xmlns:p14="http://schemas.microsoft.com/office/powerpoint/2010/main" val="2824991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E60296-DBF3-4F9A-AFD3-1A947374DA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3160450"/>
                <a:ext cx="11041200" cy="2959549"/>
              </a:xfrm>
            </p:spPr>
            <p:txBody>
              <a:bodyPr/>
              <a:lstStyle/>
              <a:p>
                <a:r>
                  <a:rPr lang="nl-BE" dirty="0"/>
                  <a:t>Hiermee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/>
                  <a:t> berekenen is een nieuw resultaat!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E60296-DBF3-4F9A-AFD3-1A947374DA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3160450"/>
                <a:ext cx="11041200" cy="2959549"/>
              </a:xfrm>
              <a:blipFill>
                <a:blip r:embed="rId2"/>
                <a:stretch>
                  <a:fillRect l="-717" t="-1440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5D7A09-275A-4D05-9272-8923C81C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8802F-BD20-4435-82D3-53C02C81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27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C3ED5268-968A-4818-8325-2DDD14D6BE8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nl-BE" dirty="0"/>
                  <a:t>Verificatie intervallen door berekening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C3ED5268-968A-4818-8325-2DDD14D6BE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C6D29E3-4021-4C27-8457-2CE3CBBC4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128" y="1257164"/>
            <a:ext cx="5153744" cy="13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00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</p:spPr>
            <p:txBody>
              <a:bodyPr/>
              <a:lstStyle/>
              <a:p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Efficiënte representatie en operaties</a:t>
                </a: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 Canonisatie</a:t>
                </a:r>
                <a:endParaRPr lang="nl-BE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Vind alle </a:t>
                </a:r>
                <a:r>
                  <a:rPr lang="nl-BE" dirty="0" err="1">
                    <a:solidFill>
                      <a:schemeClr val="bg1">
                        <a:lumMod val="65000"/>
                      </a:schemeClr>
                    </a:solidFill>
                  </a:rPr>
                  <a:t>inequivalente</a:t>
                </a: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nl-BE" dirty="0" err="1">
                    <a:solidFill>
                      <a:schemeClr val="bg1">
                        <a:lumMod val="65000"/>
                      </a:schemeClr>
                    </a:solidFill>
                  </a:rPr>
                  <a:t>MBFs</a:t>
                </a: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 in 7 variabelen </a:t>
                </a:r>
                <a14:m>
                  <m:oMath xmlns:m="http://schemas.openxmlformats.org/officeDocument/2006/math">
                    <m:r>
                      <a:rPr lang="nl-BE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⇒ (</m:t>
                    </m:r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490 013 148</m:t>
                    </m:r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Intervalgroottes berekenen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bereken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nl-BE" i="1" dirty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nl-BE" b="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 Bereken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 om te verifiëren</a:t>
                </a:r>
                <a:endParaRPr lang="nl-BE" b="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nl-BE" dirty="0"/>
                  <a:t>P-</a:t>
                </a:r>
                <a:r>
                  <a:rPr lang="nl-BE" dirty="0" err="1"/>
                  <a:t>Coefficiënten</a:t>
                </a:r>
                <a:r>
                  <a:rPr lang="nl-BE" dirty="0"/>
                  <a:t> methode</a:t>
                </a:r>
              </a:p>
              <a:p>
                <a:pPr marL="457200" lvl="1" indent="0">
                  <a:buNone/>
                </a:pPr>
                <a:r>
                  <a:rPr lang="nl-BE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ym typeface="Wingdings" panose="05000000000000000000" pitchFamily="2" charset="2"/>
                  </a:rPr>
                  <a:t> Benchmarks</a:t>
                </a:r>
                <a:endParaRPr lang="nl-BE" dirty="0"/>
              </a:p>
              <a:p>
                <a:r>
                  <a:rPr lang="nl-BE" dirty="0">
                    <a:solidFill>
                      <a:schemeClr val="bg1">
                        <a:lumMod val="75000"/>
                      </a:schemeClr>
                    </a:solidFill>
                  </a:rPr>
                  <a:t>FPGA Implementatie voor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  <a:blipFill>
                <a:blip r:embed="rId2"/>
                <a:stretch>
                  <a:fillRect l="-705" t="-87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/>
                  <a:t>Pad naar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273037-D86D-4B98-8842-6F4AA8E1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14837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ABAB90-81F5-433B-957F-C960370FB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256" y="1127271"/>
            <a:ext cx="6039487" cy="137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FC978F-054A-48CA-AAA1-4F627B6629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00" y="3319340"/>
                <a:ext cx="11041200" cy="1986589"/>
              </a:xfrm>
            </p:spPr>
            <p:txBody>
              <a:bodyPr/>
              <a:lstStyle/>
              <a:p>
                <a:r>
                  <a:rPr lang="nl-BE" dirty="0"/>
                  <a:t>Zeer krachtig! </a:t>
                </a:r>
              </a:p>
              <a:p>
                <a:r>
                  <a:rPr lang="nl-BE" dirty="0"/>
                  <a:t>Bereken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nl-BE" dirty="0"/>
                  <a:t> uit intervallen van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nl-BE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B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BE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nl-BE" dirty="0"/>
                  <a:t>: #geconnecteerde componenten in de </a:t>
                </a:r>
                <a:r>
                  <a:rPr lang="nl-BE" dirty="0" err="1"/>
                  <a:t>hypergrafe</a:t>
                </a:r>
                <a:r>
                  <a:rPr lang="nl-BE" dirty="0"/>
                  <a:t> </a:t>
                </a:r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nl-BE" dirty="0"/>
              </a:p>
              <a:p>
                <a:r>
                  <a:rPr lang="nl-BE" dirty="0"/>
                  <a:t>Zware canonisaties vereist voor opzoeken interval </a:t>
                </a:r>
                <a:r>
                  <a:rPr lang="nl-BE" dirty="0" err="1"/>
                  <a:t>sizes</a:t>
                </a:r>
                <a:r>
                  <a:rPr lang="nl-BE" dirty="0"/>
                  <a:t>. 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4FC978F-054A-48CA-AAA1-4F627B6629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00" y="3319340"/>
                <a:ext cx="11041200" cy="1986589"/>
              </a:xfrm>
              <a:blipFill>
                <a:blip r:embed="rId3"/>
                <a:stretch>
                  <a:fillRect l="-717" t="-2154" b="-584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146B30-5431-40A3-9643-84D964F6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22AAF-B17E-4FDB-8B13-F7C29613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29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521AB1-C0A9-41D9-96FF-C6A910A1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P-Coëfficiënten methode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D4DDA4-E661-4733-B38F-452B1E2D6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762" y="2497439"/>
            <a:ext cx="3377675" cy="584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A915A3-27AE-4E2D-8A49-4382F66E66B2}"/>
              </a:ext>
            </a:extLst>
          </p:cNvPr>
          <p:cNvSpPr txBox="1"/>
          <p:nvPr/>
        </p:nvSpPr>
        <p:spPr>
          <a:xfrm>
            <a:off x="917197" y="6403195"/>
            <a:ext cx="11274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Patrick De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Causmaecker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 and Stefan De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Wannemacker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. On the number of antichains of sets in a finite universe, 2014.</a:t>
            </a:r>
            <a:endParaRPr lang="nl-BE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28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crossword, pink, sitting, person&#10;&#10;Description automatically generated">
            <a:extLst>
              <a:ext uri="{FF2B5EF4-FFF2-40B4-BE49-F238E27FC236}">
                <a16:creationId xmlns:a16="http://schemas.microsoft.com/office/drawing/2014/main" id="{654CAE58-AA06-4A4F-BAF4-7C4CDF480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04"/>
            <a:ext cx="6232849" cy="6219918"/>
          </a:xfr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43FF97F-BD34-414B-AC40-A03E2C8B8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680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2EFF95-F3DC-4CB0-9BA2-26B708661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41" y="1142753"/>
            <a:ext cx="9779117" cy="167843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146B30-5431-40A3-9643-84D964F6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22AAF-B17E-4FDB-8B13-F7C29613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30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521AB1-C0A9-41D9-96FF-C6A910A18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Herwerking van de P-</a:t>
            </a:r>
            <a:r>
              <a:rPr lang="nl-BE" dirty="0" err="1"/>
              <a:t>Coëff</a:t>
            </a:r>
            <a:r>
              <a:rPr lang="nl-BE" dirty="0"/>
              <a:t>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15F342D6-BAE4-4B76-B887-857458DE20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000" y="3078759"/>
                <a:ext cx="11041200" cy="3041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BE" dirty="0"/>
                  <a:t>Vermijd canonisaties door permutaties van gekende equivalentieklassen</a:t>
                </a:r>
              </a:p>
              <a:p>
                <a:r>
                  <a:rPr lang="nl-BE" dirty="0"/>
                  <a:t>Voor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nl-BE" dirty="0"/>
                  <a:t>: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~4.59∗</m:t>
                    </m:r>
                    <m:sSup>
                      <m:sSup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nl-BE" dirty="0"/>
                  <a:t> paren</a:t>
                </a:r>
              </a:p>
              <a:p>
                <a:r>
                  <a:rPr lang="nl-BE" dirty="0"/>
                  <a:t>Gebruik van datastructuur</a:t>
                </a:r>
              </a:p>
            </p:txBody>
          </p:sp>
        </mc:Choice>
        <mc:Fallback xmlns="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15F342D6-BAE4-4B76-B887-857458DE2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3078759"/>
                <a:ext cx="11041200" cy="3041239"/>
              </a:xfrm>
              <a:prstGeom prst="rect">
                <a:avLst/>
              </a:prstGeom>
              <a:blipFill>
                <a:blip r:embed="rId3"/>
                <a:stretch>
                  <a:fillRect l="-717" t="-1403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0166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91BB0C-AB61-4487-895E-0D942DB66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3249226"/>
            <a:ext cx="6561647" cy="2870773"/>
          </a:xfrm>
        </p:spPr>
        <p:txBody>
          <a:bodyPr/>
          <a:lstStyle/>
          <a:p>
            <a:r>
              <a:rPr lang="nl-BE" dirty="0"/>
              <a:t>Link equivalentieklassen aan elkaar</a:t>
            </a:r>
          </a:p>
          <a:p>
            <a:r>
              <a:rPr lang="nl-BE" dirty="0"/>
              <a:t>Pointers volgen </a:t>
            </a:r>
            <a:r>
              <a:rPr lang="nl-BE" dirty="0" err="1"/>
              <a:t>ipv</a:t>
            </a:r>
            <a:r>
              <a:rPr lang="nl-BE" dirty="0"/>
              <a:t> canonisaties</a:t>
            </a:r>
          </a:p>
          <a:p>
            <a:r>
              <a:rPr lang="nl-BE" dirty="0"/>
              <a:t>Compacte representatie</a:t>
            </a:r>
          </a:p>
          <a:p>
            <a:r>
              <a:rPr lang="nl-BE" dirty="0"/>
              <a:t>Groot! ~50GB voor 7 variabelen</a:t>
            </a:r>
          </a:p>
          <a:p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03917-01FF-4ED3-AF74-4733873B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C7BBB-34FE-4BBD-BEC1-1F443CDC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31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5FA903A3-DC74-4CB4-9503-4AA8DAD1C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/>
                  <a:t>Efficiente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nl-BE" dirty="0"/>
                  <a:t> iteratie datastructuur</a:t>
                </a: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5FA903A3-DC74-4CB4-9503-4AA8DAD1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Chart&#10;&#10;Description automatically generated with medium confidence">
            <a:extLst>
              <a:ext uri="{FF2B5EF4-FFF2-40B4-BE49-F238E27FC236}">
                <a16:creationId xmlns:a16="http://schemas.microsoft.com/office/drawing/2014/main" id="{A8A5CEC4-A560-462A-A614-578169754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15" y="216000"/>
            <a:ext cx="1700303" cy="59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6AF01D-1261-46C7-BB90-727C01BA1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1593856"/>
            <a:ext cx="14668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60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, schematic&#10;&#10;Description automatically generated">
            <a:extLst>
              <a:ext uri="{FF2B5EF4-FFF2-40B4-BE49-F238E27FC236}">
                <a16:creationId xmlns:a16="http://schemas.microsoft.com/office/drawing/2014/main" id="{FFB71B11-7B0C-4201-96F1-657A96FF7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1677"/>
            <a:ext cx="5858312" cy="481903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BE3B7-5866-4FED-AAE8-BFBDE166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00" y="1413429"/>
            <a:ext cx="11041200" cy="4031141"/>
          </a:xfrm>
        </p:spPr>
        <p:txBody>
          <a:bodyPr/>
          <a:lstStyle/>
          <a:p>
            <a:r>
              <a:rPr lang="fr-BE" dirty="0" err="1"/>
              <a:t>Tellen</a:t>
            </a:r>
            <a:r>
              <a:rPr lang="fr-BE" dirty="0"/>
              <a:t> van </a:t>
            </a:r>
            <a:r>
              <a:rPr lang="fr-BE" dirty="0" err="1"/>
              <a:t>geconnecteerde</a:t>
            </a:r>
            <a:r>
              <a:rPr lang="fr-BE" dirty="0"/>
              <a:t> </a:t>
            </a:r>
            <a:br>
              <a:rPr lang="fr-BE" dirty="0"/>
            </a:br>
            <a:r>
              <a:rPr lang="fr-BE" dirty="0" err="1"/>
              <a:t>componenten</a:t>
            </a:r>
            <a:endParaRPr lang="fr-BE" dirty="0"/>
          </a:p>
          <a:p>
            <a:r>
              <a:rPr lang="fr-BE" dirty="0" err="1"/>
              <a:t>Theoretisch</a:t>
            </a:r>
            <a:r>
              <a:rPr lang="fr-BE" dirty="0"/>
              <a:t> </a:t>
            </a:r>
            <a:r>
              <a:rPr lang="fr-BE" dirty="0" err="1"/>
              <a:t>zeer</a:t>
            </a:r>
            <a:r>
              <a:rPr lang="fr-BE" dirty="0"/>
              <a:t> </a:t>
            </a:r>
            <a:r>
              <a:rPr lang="fr-BE" dirty="0" err="1"/>
              <a:t>eenvoudig</a:t>
            </a:r>
            <a:endParaRPr lang="fr-BE" dirty="0"/>
          </a:p>
          <a:p>
            <a:r>
              <a:rPr lang="fr-BE" dirty="0" err="1"/>
              <a:t>Moeilijk</a:t>
            </a:r>
            <a:r>
              <a:rPr lang="fr-BE" dirty="0"/>
              <a:t> te </a:t>
            </a:r>
            <a:r>
              <a:rPr lang="fr-BE" dirty="0" err="1"/>
              <a:t>optimaliseren</a:t>
            </a:r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E4B59-E7D4-40FC-917F-9F51D612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29D1-15C7-436D-B2F6-6C19C10B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32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3725D3-5119-4856-A047-63A27D8C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Berekenen</a:t>
            </a:r>
            <a:r>
              <a:rPr lang="fr-BE" dirty="0"/>
              <a:t> van de P-</a:t>
            </a:r>
            <a:r>
              <a:rPr lang="fr-BE" dirty="0" err="1"/>
              <a:t>Coëfficiënten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368527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AB982C12-D510-4D52-B35A-924C4BE1C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1678"/>
            <a:ext cx="5858312" cy="481903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BE3B7-5866-4FED-AAE8-BFBDE1667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400" y="1413429"/>
            <a:ext cx="11041200" cy="4031141"/>
          </a:xfrm>
        </p:spPr>
        <p:txBody>
          <a:bodyPr/>
          <a:lstStyle/>
          <a:p>
            <a:r>
              <a:rPr lang="fr-BE" dirty="0" err="1"/>
              <a:t>Tellen</a:t>
            </a:r>
            <a:r>
              <a:rPr lang="fr-BE" dirty="0"/>
              <a:t> van </a:t>
            </a:r>
            <a:r>
              <a:rPr lang="fr-BE" dirty="0" err="1"/>
              <a:t>geconnecteerde</a:t>
            </a:r>
            <a:r>
              <a:rPr lang="fr-BE" dirty="0"/>
              <a:t> </a:t>
            </a:r>
            <a:br>
              <a:rPr lang="fr-BE" dirty="0"/>
            </a:br>
            <a:r>
              <a:rPr lang="fr-BE" dirty="0" err="1"/>
              <a:t>componenten</a:t>
            </a:r>
            <a:endParaRPr lang="fr-BE" dirty="0"/>
          </a:p>
          <a:p>
            <a:r>
              <a:rPr lang="fr-BE" dirty="0" err="1"/>
              <a:t>Theoretisch</a:t>
            </a:r>
            <a:r>
              <a:rPr lang="fr-BE" dirty="0"/>
              <a:t> </a:t>
            </a:r>
            <a:r>
              <a:rPr lang="fr-BE" dirty="0" err="1"/>
              <a:t>zeer</a:t>
            </a:r>
            <a:r>
              <a:rPr lang="fr-BE" dirty="0"/>
              <a:t> </a:t>
            </a:r>
            <a:r>
              <a:rPr lang="fr-BE" dirty="0" err="1"/>
              <a:t>eenvoudig</a:t>
            </a:r>
            <a:endParaRPr lang="fr-BE" dirty="0"/>
          </a:p>
          <a:p>
            <a:r>
              <a:rPr lang="fr-BE" dirty="0" err="1"/>
              <a:t>Moeilijk</a:t>
            </a:r>
            <a:r>
              <a:rPr lang="fr-BE" dirty="0"/>
              <a:t> te </a:t>
            </a:r>
            <a:r>
              <a:rPr lang="fr-BE" dirty="0" err="1"/>
              <a:t>optimaliseren</a:t>
            </a:r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E4B59-E7D4-40FC-917F-9F51D612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329D1-15C7-436D-B2F6-6C19C10B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33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3725D3-5119-4856-A047-63A27D8C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Berekenen</a:t>
            </a:r>
            <a:r>
              <a:rPr lang="fr-BE" dirty="0"/>
              <a:t> van de P-</a:t>
            </a:r>
            <a:r>
              <a:rPr lang="fr-BE" dirty="0" err="1"/>
              <a:t>Coëfficiënten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498513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6272CF-6E5D-4731-BC7D-ED0D3A899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655999"/>
            <a:ext cx="11041200" cy="4191127"/>
          </a:xfrm>
        </p:spPr>
        <p:txBody>
          <a:bodyPr/>
          <a:lstStyle/>
          <a:p>
            <a:r>
              <a:rPr lang="nl-BE" dirty="0"/>
              <a:t>Group </a:t>
            </a:r>
            <a:r>
              <a:rPr lang="nl-BE" dirty="0" err="1"/>
              <a:t>Merging</a:t>
            </a:r>
            <a:endParaRPr lang="nl-BE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Origineel de methode uit de codebase van P. De </a:t>
            </a:r>
            <a:r>
              <a:rPr lang="nl-BE" dirty="0" err="1">
                <a:sym typeface="Wingdings" panose="05000000000000000000" pitchFamily="2" charset="2"/>
              </a:rPr>
              <a:t>Causmaecker</a:t>
            </a:r>
            <a:r>
              <a:rPr lang="nl-BE" dirty="0">
                <a:sym typeface="Wingdings" panose="05000000000000000000" pitchFamily="2" charset="2"/>
              </a:rPr>
              <a:t> et al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Maakt weinig gebruik van </a:t>
            </a:r>
            <a:r>
              <a:rPr lang="nl-BE" dirty="0" err="1">
                <a:sym typeface="Wingdings" panose="05000000000000000000" pitchFamily="2" charset="2"/>
              </a:rPr>
              <a:t>efficiente</a:t>
            </a:r>
            <a:r>
              <a:rPr lang="nl-BE" dirty="0">
                <a:sym typeface="Wingdings" panose="05000000000000000000" pitchFamily="2" charset="2"/>
              </a:rPr>
              <a:t> operaties</a:t>
            </a:r>
          </a:p>
          <a:p>
            <a:r>
              <a:rPr lang="nl-BE" dirty="0" err="1">
                <a:sym typeface="Wingdings" panose="05000000000000000000" pitchFamily="2" charset="2"/>
              </a:rPr>
              <a:t>FloodFill</a:t>
            </a:r>
            <a:endParaRPr lang="nl-B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Gebruik van efficiënte operaties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monotonizeUp</a:t>
            </a:r>
            <a:r>
              <a:rPr lang="nl-BE" dirty="0">
                <a:sym typeface="Wingdings" panose="05000000000000000000" pitchFamily="2" charset="2"/>
              </a:rPr>
              <a:t> &amp; </a:t>
            </a:r>
            <a:r>
              <a:rPr lang="nl-BE" dirty="0" err="1">
                <a:sym typeface="Wingdings" panose="05000000000000000000" pitchFamily="2" charset="2"/>
              </a:rPr>
              <a:t>monotonizeDown</a:t>
            </a:r>
            <a:endParaRPr lang="nl-BE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Verbeteringen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Singleton </a:t>
            </a:r>
            <a:r>
              <a:rPr lang="nl-BE" dirty="0" err="1">
                <a:sym typeface="Wingdings" panose="05000000000000000000" pitchFamily="2" charset="2"/>
              </a:rPr>
              <a:t>Elimination</a:t>
            </a:r>
            <a:endParaRPr lang="nl-BE" dirty="0">
              <a:sym typeface="Wingdings" panose="05000000000000000000" pitchFamily="2" charset="2"/>
            </a:endParaRPr>
          </a:p>
          <a:p>
            <a:pPr lvl="2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Leaf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Elimination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22CEA4-CBBF-456F-8DB7-ED08C8F5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2A51B-7658-49A2-9353-DCC26023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34</a:t>
            </a:fld>
            <a:endParaRPr lang="nl-B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6499AE3-8123-4E58-96BE-19E21095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Geconnecteerde Componenten Methodes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A3AA8E-4D6E-4339-A47E-6A98F929BA39}"/>
              </a:ext>
            </a:extLst>
          </p:cNvPr>
          <p:cNvSpPr txBox="1"/>
          <p:nvPr/>
        </p:nvSpPr>
        <p:spPr>
          <a:xfrm>
            <a:off x="917197" y="6403195"/>
            <a:ext cx="11274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Patrick De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Causmaecker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 and Stefan De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Wannemacker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. On the number of antichains of sets in a finite universe, 2014.</a:t>
            </a:r>
            <a:endParaRPr lang="nl-BE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71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795006-86BB-4154-86E6-A19D119C9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1FE96-3F4D-4957-AB98-BB581CAC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EE4C2-4D9E-4798-9CB8-CBE289C4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35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7E2BB0E-A906-4BB7-B2FC-3B93B51431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GB" dirty="0"/>
                  <a:t> benchmark</a:t>
                </a:r>
                <a:endParaRPr lang="en-BE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7E2BB0E-A906-4BB7-B2FC-3B93B51431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64B765A-7523-434B-8E8C-20482C420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05212"/>
              </p:ext>
            </p:extLst>
          </p:nvPr>
        </p:nvGraphicFramePr>
        <p:xfrm>
          <a:off x="363984" y="2501900"/>
          <a:ext cx="11416685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608">
                  <a:extLst>
                    <a:ext uri="{9D8B030D-6E8A-4147-A177-3AD203B41FA5}">
                      <a16:colId xmlns:a16="http://schemas.microsoft.com/office/drawing/2014/main" val="1555636209"/>
                    </a:ext>
                  </a:extLst>
                </a:gridCol>
                <a:gridCol w="2539014">
                  <a:extLst>
                    <a:ext uri="{9D8B030D-6E8A-4147-A177-3AD203B41FA5}">
                      <a16:colId xmlns:a16="http://schemas.microsoft.com/office/drawing/2014/main" val="4069344307"/>
                    </a:ext>
                  </a:extLst>
                </a:gridCol>
                <a:gridCol w="2539013">
                  <a:extLst>
                    <a:ext uri="{9D8B030D-6E8A-4147-A177-3AD203B41FA5}">
                      <a16:colId xmlns:a16="http://schemas.microsoft.com/office/drawing/2014/main" val="1119984285"/>
                    </a:ext>
                  </a:extLst>
                </a:gridCol>
                <a:gridCol w="2805344">
                  <a:extLst>
                    <a:ext uri="{9D8B030D-6E8A-4147-A177-3AD203B41FA5}">
                      <a16:colId xmlns:a16="http://schemas.microsoft.com/office/drawing/2014/main" val="2972967798"/>
                    </a:ext>
                  </a:extLst>
                </a:gridCol>
                <a:gridCol w="2343706">
                  <a:extLst>
                    <a:ext uri="{9D8B030D-6E8A-4147-A177-3AD203B41FA5}">
                      <a16:colId xmlns:a16="http://schemas.microsoft.com/office/drawing/2014/main" val="2931645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Methode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D. </a:t>
                      </a:r>
                      <a:r>
                        <a:rPr lang="nl-BE" dirty="0" err="1"/>
                        <a:t>Wiedemann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A. Zijlstra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P. De </a:t>
                      </a:r>
                      <a:r>
                        <a:rPr lang="nl-BE" dirty="0" err="1"/>
                        <a:t>Causmaecker</a:t>
                      </a:r>
                      <a:r>
                        <a:rPr lang="nl-BE" dirty="0"/>
                        <a:t> et 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Mijn Implementatie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23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Tijdsduur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200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30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8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6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38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Jaar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1991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97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Cray-2 supercomputer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144-core </a:t>
                      </a:r>
                    </a:p>
                    <a:p>
                      <a:r>
                        <a:rPr lang="nl-BE" dirty="0"/>
                        <a:t>Millipede Cluster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4-core i5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6-core i7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70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/>
                        <a:t>Methode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Wiedemann’s</a:t>
                      </a:r>
                      <a:r>
                        <a:rPr lang="nl-BE" dirty="0"/>
                        <a:t> methode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dirty="0" err="1"/>
                        <a:t>Wiedemann’s</a:t>
                      </a:r>
                      <a:r>
                        <a:rPr lang="nl-BE" dirty="0"/>
                        <a:t> methode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P-Coëfficiënten</a:t>
                      </a:r>
                      <a:br>
                        <a:rPr lang="nl-BE" dirty="0"/>
                      </a:br>
                      <a:r>
                        <a:rPr lang="nl-BE" dirty="0"/>
                        <a:t>met Antiketens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P-Coëfficiënten </a:t>
                      </a:r>
                      <a:br>
                        <a:rPr lang="nl-BE" dirty="0"/>
                      </a:br>
                      <a:r>
                        <a:rPr lang="nl-BE" dirty="0"/>
                        <a:t>met </a:t>
                      </a:r>
                      <a:r>
                        <a:rPr lang="nl-BE" dirty="0" err="1"/>
                        <a:t>MBFs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4648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8F55517-1470-48F8-B12D-C20F0274490F}"/>
              </a:ext>
            </a:extLst>
          </p:cNvPr>
          <p:cNvSpPr txBox="1"/>
          <p:nvPr/>
        </p:nvSpPr>
        <p:spPr>
          <a:xfrm>
            <a:off x="900000" y="6233918"/>
            <a:ext cx="112748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Doug Wiedemann. A computation of the eighth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dedekind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 number. Springer Link 10.1007 1991</a:t>
            </a:r>
          </a:p>
          <a:p>
            <a:pPr algn="l"/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Arjen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Teijo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Zijlstra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. Calculating the 8th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dedekind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 number. 2013. University of Groningen, Bachelor Thesis</a:t>
            </a:r>
          </a:p>
          <a:p>
            <a:pPr algn="l"/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Patrick De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Causmaecker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 and Stefan De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Wannemacker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. On the number of antichains of sets in a finite universe, 2014.</a:t>
            </a:r>
            <a:endParaRPr lang="nl-BE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357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</p:spPr>
            <p:txBody>
              <a:bodyPr/>
              <a:lstStyle/>
              <a:p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Efficiënte representatie en operaties</a:t>
                </a: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 Canonisatie</a:t>
                </a:r>
                <a:endParaRPr lang="nl-BE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Vind alle </a:t>
                </a:r>
                <a:r>
                  <a:rPr lang="nl-BE" dirty="0" err="1">
                    <a:solidFill>
                      <a:schemeClr val="bg1">
                        <a:lumMod val="65000"/>
                      </a:schemeClr>
                    </a:solidFill>
                  </a:rPr>
                  <a:t>inequivalente</a:t>
                </a: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nl-BE" dirty="0" err="1">
                    <a:solidFill>
                      <a:schemeClr val="bg1">
                        <a:lumMod val="65000"/>
                      </a:schemeClr>
                    </a:solidFill>
                  </a:rPr>
                  <a:t>MBFs</a:t>
                </a: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 in 7 variabelen </a:t>
                </a:r>
                <a14:m>
                  <m:oMath xmlns:m="http://schemas.openxmlformats.org/officeDocument/2006/math">
                    <m:r>
                      <a:rPr lang="nl-BE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⇒ (</m:t>
                    </m:r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490 013 148</m:t>
                    </m:r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nl-BE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Intervalgroottes berekenen </a:t>
                </a:r>
                <a14:m>
                  <m:oMath xmlns:m="http://schemas.openxmlformats.org/officeDocument/2006/math"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nl-BE" b="0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nl-BE" b="0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bereken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nl-BE" i="1" dirty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endParaRPr lang="nl-BE" b="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 Bereken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 om te verifiëren</a:t>
                </a:r>
                <a:endParaRPr lang="nl-BE" b="0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P-</a:t>
                </a:r>
                <a:r>
                  <a:rPr lang="nl-BE" dirty="0" err="1">
                    <a:solidFill>
                      <a:schemeClr val="bg1">
                        <a:lumMod val="65000"/>
                      </a:schemeClr>
                    </a:solidFill>
                  </a:rPr>
                  <a:t>Coefficiënten</a:t>
                </a: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</a:rPr>
                  <a:t> methode</a:t>
                </a:r>
              </a:p>
              <a:p>
                <a:pPr marL="457200" lvl="1" indent="0">
                  <a:buNone/>
                </a:pPr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>
                    <a:solidFill>
                      <a:schemeClr val="bg1">
                        <a:lumMod val="65000"/>
                      </a:schemeClr>
                    </a:solidFill>
                    <a:sym typeface="Wingdings" panose="05000000000000000000" pitchFamily="2" charset="2"/>
                  </a:rPr>
                  <a:t> Benchmarks</a:t>
                </a:r>
                <a:endParaRPr lang="nl-BE" dirty="0">
                  <a:solidFill>
                    <a:schemeClr val="bg1">
                      <a:lumMod val="65000"/>
                    </a:schemeClr>
                  </a:solidFill>
                </a:endParaRPr>
              </a:p>
              <a:p>
                <a:r>
                  <a:rPr lang="nl-BE" dirty="0">
                    <a:solidFill>
                      <a:schemeClr val="tx1"/>
                    </a:solidFill>
                  </a:rPr>
                  <a:t>FPGA Implementatie voor </a:t>
                </a:r>
                <a14:m>
                  <m:oMath xmlns:m="http://schemas.openxmlformats.org/officeDocument/2006/math">
                    <m:r>
                      <a:rPr lang="nl-B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91D0F6-2FA3-4F74-A4E9-FC2F17279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999" y="1216404"/>
                <a:ext cx="11235699" cy="4903596"/>
              </a:xfrm>
              <a:blipFill>
                <a:blip r:embed="rId2"/>
                <a:stretch>
                  <a:fillRect l="-705" t="-871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/>
                  <a:t>Pad naar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B823E90-D74C-4483-AC13-9984E1F46F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1273037-D86D-4B98-8842-6F4AA8E1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8139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A3FC22-A7BA-4B68-BA32-3378FDEE4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/>
              <a:t>Floodfill</a:t>
            </a:r>
            <a:r>
              <a:rPr lang="fr-BE" dirty="0"/>
              <a:t> </a:t>
            </a:r>
            <a:r>
              <a:rPr lang="fr-BE" dirty="0" err="1"/>
              <a:t>berust</a:t>
            </a:r>
            <a:r>
              <a:rPr lang="fr-BE" dirty="0"/>
              <a:t> op </a:t>
            </a:r>
            <a:r>
              <a:rPr lang="fr-BE" dirty="0" err="1"/>
              <a:t>booleaanse</a:t>
            </a:r>
            <a:r>
              <a:rPr lang="fr-BE" dirty="0"/>
              <a:t> </a:t>
            </a:r>
            <a:r>
              <a:rPr lang="fr-BE" dirty="0" err="1"/>
              <a:t>operaties</a:t>
            </a:r>
            <a:r>
              <a:rPr lang="fr-BE" dirty="0"/>
              <a:t> en shifts, en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zeer</a:t>
            </a:r>
            <a:r>
              <a:rPr lang="fr-BE" dirty="0"/>
              <a:t> </a:t>
            </a:r>
            <a:r>
              <a:rPr lang="fr-BE" dirty="0" err="1"/>
              <a:t>branchy</a:t>
            </a:r>
            <a:endParaRPr lang="fr-BE" dirty="0"/>
          </a:p>
          <a:p>
            <a:r>
              <a:rPr lang="fr-BE" dirty="0" err="1"/>
              <a:t>Slecht</a:t>
            </a:r>
            <a:r>
              <a:rPr lang="fr-BE" dirty="0"/>
              <a:t> </a:t>
            </a:r>
            <a:r>
              <a:rPr lang="fr-BE" dirty="0" err="1"/>
              <a:t>gebruik</a:t>
            </a:r>
            <a:r>
              <a:rPr lang="fr-BE" dirty="0"/>
              <a:t> van CPU</a:t>
            </a:r>
          </a:p>
          <a:p>
            <a:r>
              <a:rPr lang="fr-BE" dirty="0"/>
              <a:t>Niet </a:t>
            </a:r>
            <a:r>
              <a:rPr lang="fr-BE" dirty="0" err="1"/>
              <a:t>vertaalbaar</a:t>
            </a:r>
            <a:r>
              <a:rPr lang="fr-BE" dirty="0"/>
              <a:t> </a:t>
            </a:r>
            <a:r>
              <a:rPr lang="fr-BE" dirty="0" err="1"/>
              <a:t>naar</a:t>
            </a:r>
            <a:r>
              <a:rPr lang="fr-BE" dirty="0"/>
              <a:t> GPU</a:t>
            </a:r>
          </a:p>
          <a:p>
            <a:r>
              <a:rPr lang="fr-BE" dirty="0"/>
              <a:t>Hardware </a:t>
            </a:r>
            <a:r>
              <a:rPr lang="fr-BE" dirty="0" err="1"/>
              <a:t>implementatie</a:t>
            </a:r>
            <a:r>
              <a:rPr lang="fr-BE" dirty="0"/>
              <a:t>!</a:t>
            </a:r>
            <a:endParaRPr lang="en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A433E-EE36-4A32-BD30-0F3329B3E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257A1-6B1B-4BC5-AFE4-75B8EF85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37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4">
                <a:extLst>
                  <a:ext uri="{FF2B5EF4-FFF2-40B4-BE49-F238E27FC236}">
                    <a16:creationId xmlns:a16="http://schemas.microsoft.com/office/drawing/2014/main" id="{3605F481-100C-4D01-80DE-B8ABC68437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6000" y="216000"/>
                <a:ext cx="11041200" cy="1152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nl-BE" dirty="0"/>
                  <a:t>: P-Coëfficiënten op FPGA</a:t>
                </a:r>
              </a:p>
            </p:txBody>
          </p:sp>
        </mc:Choice>
        <mc:Fallback xmlns="">
          <p:sp>
            <p:nvSpPr>
              <p:cNvPr id="6" name="Title 4">
                <a:extLst>
                  <a:ext uri="{FF2B5EF4-FFF2-40B4-BE49-F238E27FC236}">
                    <a16:creationId xmlns:a16="http://schemas.microsoft.com/office/drawing/2014/main" id="{3605F481-100C-4D01-80DE-B8ABC68437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6000" y="216000"/>
                <a:ext cx="11041200" cy="1152000"/>
              </a:xfrm>
              <a:blipFill>
                <a:blip r:embed="rId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AA91E9A-1736-4B9F-A28F-F7CC2193F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45" y="3077674"/>
            <a:ext cx="7729057" cy="27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27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146B30-5431-40A3-9643-84D964F6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22AAF-B17E-4FDB-8B13-F7C29613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38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0B521AB1-C0A9-41D9-96FF-C6A910A18F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l-BE" dirty="0"/>
                  <a:t>Het Plan voor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0B521AB1-C0A9-41D9-96FF-C6A910A18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59" b="-31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CA3F67C8-3CDD-4776-8168-06EFC9EED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82" y="125589"/>
            <a:ext cx="6611029" cy="599441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29B3664F-8A38-4D0E-ABBA-031C45B65E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6000" y="1656000"/>
                <a:ext cx="11041200" cy="4464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4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20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/>
                  <a:buChar char="•"/>
                  <a:defRPr sz="1800" kern="1200" baseline="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BE" dirty="0"/>
                  <a:t>~500x </a:t>
                </a:r>
                <a:r>
                  <a:rPr lang="fr-BE" dirty="0" err="1"/>
                  <a:t>speedup</a:t>
                </a:r>
                <a:r>
                  <a:rPr lang="fr-BE" dirty="0"/>
                  <a:t> vs CPU</a:t>
                </a:r>
              </a:p>
              <a:p>
                <a:r>
                  <a:rPr lang="fr-BE" dirty="0"/>
                  <a:t>32 moderne FPGA </a:t>
                </a:r>
                <a:r>
                  <a:rPr lang="fr-BE" dirty="0" err="1"/>
                  <a:t>kaarten</a:t>
                </a:r>
                <a:endParaRPr lang="fr-BE" dirty="0"/>
              </a:p>
              <a:p>
                <a:r>
                  <a:rPr lang="fr-BE" dirty="0" err="1"/>
                  <a:t>Ideaal</a:t>
                </a:r>
                <a:r>
                  <a:rPr lang="fr-BE" dirty="0"/>
                  <a:t> </a:t>
                </a:r>
                <a14:m>
                  <m:oMath xmlns:m="http://schemas.openxmlformats.org/officeDocument/2006/math">
                    <m:r>
                      <a:rPr lang="fr-BE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fr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BE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fr-BE" dirty="0"/>
                  <a:t> 2x op </a:t>
                </a:r>
                <a:r>
                  <a:rPr lang="fr-BE">
                    <a:sym typeface="Wingdings" panose="05000000000000000000" pitchFamily="2" charset="2"/>
                  </a:rPr>
                  <a:t>2,5 maanden</a:t>
                </a:r>
                <a:endParaRPr lang="en-BE" dirty="0"/>
              </a:p>
            </p:txBody>
          </p:sp>
        </mc:Choice>
        <mc:Fallback xmlns="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29B3664F-8A38-4D0E-ABBA-031C45B65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" y="1656000"/>
                <a:ext cx="11041200" cy="4464000"/>
              </a:xfrm>
              <a:prstGeom prst="rect">
                <a:avLst/>
              </a:prstGeom>
              <a:blipFill>
                <a:blip r:embed="rId4"/>
                <a:stretch>
                  <a:fillRect l="-717" t="-95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548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6D51FE-7AD3-4BE1-B72E-1FE0E69B7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32 dure FPGA kaarten ~13’000$/stuk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Gesprekken met verkopers en VSC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 Zoeken naar andere geïnteresseerde onderzoeksgroepen</a:t>
            </a:r>
            <a:endParaRPr lang="nl-BE" dirty="0"/>
          </a:p>
          <a:p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0B0B1-8D9D-4963-8053-863C43D8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3ED27-7E3E-43B8-8A75-60BEFED9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39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271F2EA-2970-45ED-B340-C1CA683F8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Bemachtigen van de hardware</a:t>
            </a:r>
          </a:p>
        </p:txBody>
      </p:sp>
    </p:spTree>
    <p:extLst>
      <p:ext uri="{BB962C8B-B14F-4D97-AF65-F5344CB8AC3E}">
        <p14:creationId xmlns:p14="http://schemas.microsoft.com/office/powerpoint/2010/main" val="215196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 up of a keyboard&#10;&#10;Description automatically generated">
            <a:extLst>
              <a:ext uri="{FF2B5EF4-FFF2-40B4-BE49-F238E27FC236}">
                <a16:creationId xmlns:a16="http://schemas.microsoft.com/office/drawing/2014/main" id="{B0AE2052-C881-430E-8C7E-A011DEA220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3518" cy="62235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47AE70-674E-41B4-87C7-6C4BB166889B}"/>
                  </a:ext>
                </a:extLst>
              </p:cNvPr>
              <p:cNvSpPr txBox="1"/>
              <p:nvPr/>
            </p:nvSpPr>
            <p:spPr>
              <a:xfrm>
                <a:off x="7346358" y="2557761"/>
                <a:ext cx="3677289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66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nl-BE" sz="6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6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nl-BE" sz="6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BE" sz="6600" b="0" i="0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nl-BE" sz="6600" dirty="0"/>
                        <m:t>6</m:t>
                      </m:r>
                    </m:oMath>
                  </m:oMathPara>
                </a14:m>
                <a:endParaRPr lang="nl-BE" sz="6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47AE70-674E-41B4-87C7-6C4BB1668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58" y="2557761"/>
                <a:ext cx="3677289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C1AA7-B5ED-4D57-AD79-7FBF6A6C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22602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8AD8F5-10A4-41FF-BB75-03AE018C1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Publicatie</a:t>
                </a:r>
                <a:r>
                  <a:rPr lang="en-GB" dirty="0" err="1"/>
                  <a:t>-waardige</a:t>
                </a:r>
                <a:r>
                  <a:rPr lang="en-GB" dirty="0"/>
                  <a:t> </a:t>
                </a:r>
                <a:r>
                  <a:rPr lang="en-GB" dirty="0" err="1"/>
                  <a:t>ontwikkelingen</a:t>
                </a:r>
                <a:r>
                  <a:rPr lang="en-GB" dirty="0"/>
                  <a:t>:</a:t>
                </a:r>
              </a:p>
              <a:p>
                <a:r>
                  <a:rPr lang="en-GB" dirty="0" err="1"/>
                  <a:t>Veel</a:t>
                </a:r>
                <a:r>
                  <a:rPr lang="en-GB" dirty="0"/>
                  <a:t> </a:t>
                </a:r>
                <a:r>
                  <a:rPr lang="en-GB" dirty="0" err="1"/>
                  <a:t>sneller</a:t>
                </a:r>
                <a:r>
                  <a:rPr lang="en-GB" dirty="0"/>
                  <a:t> </a:t>
                </a:r>
                <a:r>
                  <a:rPr lang="en-GB" dirty="0" err="1"/>
                  <a:t>algoritme</a:t>
                </a:r>
                <a:r>
                  <a:rPr lang="en-GB" dirty="0"/>
                  <a:t> </a:t>
                </a:r>
                <a:r>
                  <a:rPr lang="en-GB" dirty="0" err="1"/>
                  <a:t>voor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GB" dirty="0"/>
              </a:p>
              <a:p>
                <a:pPr marL="457200" lvl="1" indent="0">
                  <a:buNone/>
                </a:pPr>
                <a:r>
                  <a:rPr lang="en-GB" dirty="0">
                    <a:sym typeface="Wingdings" panose="05000000000000000000" pitchFamily="2" charset="2"/>
                  </a:rPr>
                  <a:t> </a:t>
                </a:r>
                <a:r>
                  <a:rPr lang="en-GB" dirty="0" err="1">
                    <a:sym typeface="Wingdings" panose="05000000000000000000" pitchFamily="2" charset="2"/>
                  </a:rPr>
                  <a:t>Geeft</a:t>
                </a:r>
                <a:r>
                  <a:rPr lang="en-GB" dirty="0">
                    <a:sym typeface="Wingdings" panose="05000000000000000000" pitchFamily="2" charset="2"/>
                  </a:rPr>
                  <a:t> hoop </a:t>
                </a:r>
                <a:r>
                  <a:rPr lang="en-GB" dirty="0" err="1">
                    <a:sym typeface="Wingdings" panose="05000000000000000000" pitchFamily="2" charset="2"/>
                  </a:rPr>
                  <a:t>voor</a:t>
                </a:r>
                <a:r>
                  <a:rPr lang="en-GB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𝑅</m:t>
                    </m:r>
                    <m:d>
                      <m:dPr>
                        <m:ctrlPr>
                          <a:rPr lang="en-GB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8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1</a:t>
                </a:r>
                <a:r>
                  <a:rPr lang="nl-BE" baseline="30000" dirty="0"/>
                  <a:t>e</a:t>
                </a:r>
                <a:r>
                  <a:rPr lang="en-GB" dirty="0"/>
                  <a:t> </a:t>
                </a:r>
                <a:r>
                  <a:rPr lang="en-GB" dirty="0" err="1"/>
                  <a:t>keer</a:t>
                </a:r>
                <a:r>
                  <a:rPr lang="en-GB" dirty="0"/>
                  <a:t> alle </a:t>
                </a:r>
                <a:r>
                  <a:rPr lang="en-GB" dirty="0" err="1"/>
                  <a:t>intervallen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nl-B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 in 7 </a:t>
                </a:r>
                <a:r>
                  <a:rPr lang="en-GB" dirty="0" err="1"/>
                  <a:t>variabelen</a:t>
                </a:r>
                <a:r>
                  <a:rPr lang="en-GB" dirty="0"/>
                  <a:t> </a:t>
                </a:r>
                <a:r>
                  <a:rPr lang="en-GB" dirty="0" err="1"/>
                  <a:t>berekend</a:t>
                </a:r>
                <a:endParaRPr lang="en-GB" dirty="0"/>
              </a:p>
              <a:p>
                <a:r>
                  <a:rPr lang="nl-BE" dirty="0"/>
                  <a:t>1</a:t>
                </a:r>
                <a:r>
                  <a:rPr lang="nl-BE" baseline="30000" dirty="0"/>
                  <a:t>e</a:t>
                </a:r>
                <a:r>
                  <a:rPr lang="nl-BE" dirty="0"/>
                  <a:t> keer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nl-BE" dirty="0"/>
                  <a:t> berekend zonder 2-sprongformule</a:t>
                </a:r>
              </a:p>
              <a:p>
                <a:r>
                  <a:rPr lang="nl-BE" dirty="0"/>
                  <a:t>1</a:t>
                </a:r>
                <a:r>
                  <a:rPr lang="nl-BE" baseline="30000" dirty="0"/>
                  <a:t>e</a:t>
                </a:r>
                <a:r>
                  <a:rPr lang="nl-BE" dirty="0"/>
                  <a:t> haalbare pad voor </a:t>
                </a:r>
                <a14:m>
                  <m:oMath xmlns:m="http://schemas.openxmlformats.org/officeDocument/2006/math">
                    <m:r>
                      <a:rPr lang="nl-BE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nl-B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nl-BE" dirty="0"/>
              </a:p>
              <a:p>
                <a:endParaRPr lang="nl-BE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B8AD8F5-10A4-41FF-BB75-03AE018C1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28" t="-956"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DC6B5-C8FA-402F-BDE2-E5FB7DEA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2B728-A182-40E9-9715-57300C22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40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F057607-A873-42A8-9995-2537750D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Conclusie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23855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3FF59-11BF-4D82-8838-6BF99BD2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00" y="2465714"/>
            <a:ext cx="11041200" cy="1152000"/>
          </a:xfrm>
        </p:spPr>
        <p:txBody>
          <a:bodyPr/>
          <a:lstStyle/>
          <a:p>
            <a:r>
              <a:rPr lang="nl-BE" dirty="0"/>
              <a:t>Vragen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C6DB6B-06BA-422A-9505-CCDA3F603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331" y="523856"/>
            <a:ext cx="9887669" cy="569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03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7EA0E-D7CF-4CF1-BC11-59549998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B6C77-522F-460A-B31F-949C33E5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42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924BA6-E358-4A9B-BBA9-07AA65EF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Canonisatie Benchmarks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0A8774-BECB-4060-B4FD-A767866B9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519362"/>
            <a:ext cx="96297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86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2C139838-0507-4261-8B21-FBE8F8C9C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5" y="1157994"/>
            <a:ext cx="8330095" cy="4962132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16770-96B0-42E1-B0B1-28AAA0D5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73D09-6096-429E-8FD2-18FD3B76A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43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D1CA661-1C10-467F-B0BE-CB8A027873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B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fr-B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BE" dirty="0"/>
                  <a:t> paren</a:t>
                </a:r>
                <a:endParaRPr lang="en-BE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D1CA661-1C10-467F-B0BE-CB8A027873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712596-5E6A-4A3E-B1BC-31DC99BBDDF9}"/>
                  </a:ext>
                </a:extLst>
              </p:cNvPr>
              <p:cNvSpPr txBox="1"/>
              <p:nvPr/>
            </p:nvSpPr>
            <p:spPr>
              <a:xfrm>
                <a:off x="9023848" y="2543733"/>
                <a:ext cx="2826717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~4.59∗</m:t>
                      </m:r>
                      <m:sSup>
                        <m:sSupPr>
                          <m:ctrlPr>
                            <a:rPr lang="nl-BE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l-BE" sz="3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l-BE" sz="36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sup>
                      </m:sSup>
                      <m:r>
                        <a:rPr lang="nl-BE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36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nl-BE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BE" sz="3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nl-BE" sz="3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3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nl-BE" sz="3600" dirty="0"/>
                  <a:t> paren</a:t>
                </a:r>
                <a:endParaRPr lang="en-BE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712596-5E6A-4A3E-B1BC-31DC99BBD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48" y="2543733"/>
                <a:ext cx="2826717" cy="1200329"/>
              </a:xfrm>
              <a:prstGeom prst="rect">
                <a:avLst/>
              </a:prstGeom>
              <a:blipFill>
                <a:blip r:embed="rId4"/>
                <a:stretch>
                  <a:fillRect b="-18274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6219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49DA11-4540-42B7-9743-1F3DA27A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8BA3E-306A-42F7-BFDE-2A9B38C0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44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25B801-CC4D-41EE-B03C-15A10958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CountConnected</a:t>
            </a:r>
            <a:r>
              <a:rPr lang="fr-BE" dirty="0"/>
              <a:t> Benchmarks</a:t>
            </a:r>
            <a:endParaRPr lang="en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7BA73-A3F8-41E5-A898-4EE003CA0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10" y="1950796"/>
            <a:ext cx="10423179" cy="328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53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014D85-C550-43E7-82B7-E48DD36812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=∅×</m:t>
                      </m:r>
                      <m:sSub>
                        <m:sSubPr>
                          <m:ctrlPr>
                            <a:rPr lang="nl-BE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nl-BE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nl-BE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bar>
                            <m:barPr>
                              <m:pos m:val="top"/>
                              <m:ctrlPr>
                                <a:rPr lang="nl-BE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nl-BE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sub>
                      </m:sSub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  ∨  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l-BE" sz="32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bar>
                            <m:barPr>
                              <m:pos m:val="top"/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bar>
                        </m:sub>
                      </m:sSub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l-BE" sz="32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l-BE" sz="32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bar>
                            <m:barPr>
                              <m:pos m:val="top"/>
                              <m:ctrlPr>
                                <a:rPr lang="nl-BE" sz="3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nl-BE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nl-BE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l-BE" sz="3200" i="1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nl-BE" sz="32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BE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l-BE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l-BE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l-BE" sz="3200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nl-BE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sz="32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nl-BE" sz="32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lang="nl-BE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F014D85-C550-43E7-82B7-E48DD36812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F9C08-38D9-4FB7-AF1C-9FBDA461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A237CC-4677-4FFE-AAF0-B3C4AF3A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45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B73BBCF-559E-439B-AC47-A91A1BA6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P-</a:t>
            </a:r>
            <a:r>
              <a:rPr lang="nl-BE" dirty="0" err="1"/>
              <a:t>Coëff</a:t>
            </a:r>
            <a:r>
              <a:rPr lang="nl-BE" dirty="0"/>
              <a:t> intuïtie</a:t>
            </a:r>
          </a:p>
        </p:txBody>
      </p:sp>
    </p:spTree>
    <p:extLst>
      <p:ext uri="{BB962C8B-B14F-4D97-AF65-F5344CB8AC3E}">
        <p14:creationId xmlns:p14="http://schemas.microsoft.com/office/powerpoint/2010/main" val="296658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FC729-A763-4874-952B-89A32AE4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FC8D7-55FC-4B6D-BDE7-0444C0EA0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6CB89-DCF5-457F-9965-0FFD1BC506A4}" type="slidenum">
              <a:rPr lang="nl-BE" smtClean="0"/>
              <a:t>5</a:t>
            </a:fld>
            <a:endParaRPr lang="nl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FE1B55-A3E1-43E2-BFC3-5F53138A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Gekende Dedekind Getallen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994185EB-305C-4675-A1D3-CF98641F5D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00421484"/>
                  </p:ext>
                </p:extLst>
              </p:nvPr>
            </p:nvGraphicFramePr>
            <p:xfrm>
              <a:off x="2431433" y="1996936"/>
              <a:ext cx="6757178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82426">
                      <a:extLst>
                        <a:ext uri="{9D8B030D-6E8A-4147-A177-3AD203B41FA5}">
                          <a16:colId xmlns:a16="http://schemas.microsoft.com/office/drawing/2014/main" val="3016499647"/>
                        </a:ext>
                      </a:extLst>
                    </a:gridCol>
                    <a:gridCol w="2474752">
                      <a:extLst>
                        <a:ext uri="{9D8B030D-6E8A-4147-A177-3AD203B41FA5}">
                          <a16:colId xmlns:a16="http://schemas.microsoft.com/office/drawing/2014/main" val="22383200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BE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/>
                            <a:t>Dedekind (1897)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2077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dirty="0"/>
                            <a:t>Dedekind (1897)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3617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dirty="0"/>
                            <a:t>Dedekind (1897)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9662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nl-BE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dirty="0"/>
                            <a:t>Dedekind (1897)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5255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  <m:r>
                                  <a:rPr lang="nl-BE" i="1" dirty="0" smtClean="0">
                                    <a:latin typeface="Cambria Math" panose="02040503050406030204" pitchFamily="18" charset="0"/>
                                  </a:rPr>
                                  <m:t>=168</m:t>
                                </m:r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dirty="0"/>
                            <a:t>Dedekind (1897)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73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r>
                                  <a:rPr lang="nl-BE" i="1" dirty="0" smtClean="0">
                                    <a:latin typeface="Cambria Math" panose="02040503050406030204" pitchFamily="18" charset="0"/>
                                  </a:rPr>
                                  <m:t>=7581</m:t>
                                </m:r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err="1"/>
                            <a:t>Church</a:t>
                          </a:r>
                          <a:r>
                            <a:rPr lang="nl-BE" dirty="0"/>
                            <a:t> (1940)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739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d>
                                <m:r>
                                  <a:rPr lang="nl-BE" i="1" dirty="0" smtClean="0">
                                    <a:latin typeface="Cambria Math" panose="02040503050406030204" pitchFamily="18" charset="0"/>
                                  </a:rPr>
                                  <m:t>=7828354</m:t>
                                </m:r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/>
                            <a:t>Ward (1946)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1367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d>
                                <m:r>
                                  <a:rPr lang="nl-BE" i="1" dirty="0" smtClean="0">
                                    <a:latin typeface="Cambria Math" panose="02040503050406030204" pitchFamily="18" charset="0"/>
                                  </a:rPr>
                                  <m:t>=24146820</m:t>
                                </m:r>
                                <m:r>
                                  <a:rPr lang="nl-BE" sz="180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40998</m:t>
                                </m:r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err="1"/>
                            <a:t>Church</a:t>
                          </a:r>
                          <a:r>
                            <a:rPr lang="nl-BE" dirty="0"/>
                            <a:t> (1965)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0712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</m:d>
                                <m:r>
                                  <a:rPr lang="nl-BE" i="1" dirty="0" smtClean="0">
                                    <a:latin typeface="Cambria Math" panose="02040503050406030204" pitchFamily="18" charset="0"/>
                                  </a:rPr>
                                  <m:t>=56130437</m:t>
                                </m:r>
                                <m:r>
                                  <a:rPr lang="nl-BE" sz="1800" i="1" kern="120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228687557907788</m:t>
                                </m:r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err="1"/>
                            <a:t>Wiedemann</a:t>
                          </a:r>
                          <a:r>
                            <a:rPr lang="nl-BE" dirty="0"/>
                            <a:t> (1991)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405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BE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l-BE" b="0" i="1" dirty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d>
                                <m:r>
                                  <a:rPr lang="nl-BE" i="1" dirty="0" smtClean="0">
                                    <a:latin typeface="Cambria Math" panose="02040503050406030204" pitchFamily="18" charset="0"/>
                                  </a:rPr>
                                  <m:t>= ?</m:t>
                                </m:r>
                              </m:oMath>
                            </m:oMathPara>
                          </a14:m>
                          <a:endParaRPr lang="nl-B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542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7">
                <a:extLst>
                  <a:ext uri="{FF2B5EF4-FFF2-40B4-BE49-F238E27FC236}">
                    <a16:creationId xmlns:a16="http://schemas.microsoft.com/office/drawing/2014/main" id="{994185EB-305C-4675-A1D3-CF98641F5DE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00421484"/>
                  </p:ext>
                </p:extLst>
              </p:nvPr>
            </p:nvGraphicFramePr>
            <p:xfrm>
              <a:off x="2431433" y="1996936"/>
              <a:ext cx="6757178" cy="3708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282426">
                      <a:extLst>
                        <a:ext uri="{9D8B030D-6E8A-4147-A177-3AD203B41FA5}">
                          <a16:colId xmlns:a16="http://schemas.microsoft.com/office/drawing/2014/main" val="3016499647"/>
                        </a:ext>
                      </a:extLst>
                    </a:gridCol>
                    <a:gridCol w="2474752">
                      <a:extLst>
                        <a:ext uri="{9D8B030D-6E8A-4147-A177-3AD203B41FA5}">
                          <a16:colId xmlns:a16="http://schemas.microsoft.com/office/drawing/2014/main" val="22383200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3"/>
                          <a:stretch>
                            <a:fillRect l="-142" t="-8197" r="-58179" b="-9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/>
                            <a:t>Dedekind (1897)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2077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3"/>
                          <a:stretch>
                            <a:fillRect l="-142" t="-108197" r="-58179" b="-8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dirty="0"/>
                            <a:t>Dedekind (1897)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3617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3"/>
                          <a:stretch>
                            <a:fillRect l="-142" t="-208197" r="-58179" b="-7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dirty="0"/>
                            <a:t>Dedekind (1897)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839662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3"/>
                          <a:stretch>
                            <a:fillRect l="-142" t="-308197" r="-58179" b="-6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dirty="0"/>
                            <a:t>Dedekind (1897)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5255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3"/>
                          <a:stretch>
                            <a:fillRect l="-142" t="-408197" r="-58179" b="-5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nl-BE" dirty="0"/>
                            <a:t>Dedekind (1897)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7349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3"/>
                          <a:stretch>
                            <a:fillRect l="-142" t="-516667" r="-58179" b="-4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err="1"/>
                            <a:t>Church</a:t>
                          </a:r>
                          <a:r>
                            <a:rPr lang="nl-BE" dirty="0"/>
                            <a:t> (1940)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07397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3"/>
                          <a:stretch>
                            <a:fillRect l="-142" t="-606557" r="-58179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/>
                            <a:t>Ward (1946)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1367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3"/>
                          <a:stretch>
                            <a:fillRect l="-142" t="-706557" r="-5817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err="1"/>
                            <a:t>Church</a:t>
                          </a:r>
                          <a:r>
                            <a:rPr lang="nl-BE" dirty="0"/>
                            <a:t> (1965)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07121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3"/>
                          <a:stretch>
                            <a:fillRect l="-142" t="-806557" r="-5817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nl-BE" dirty="0" err="1"/>
                            <a:t>Wiedemann</a:t>
                          </a:r>
                          <a:r>
                            <a:rPr lang="nl-BE" dirty="0"/>
                            <a:t> (1991)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14056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nl-BE"/>
                        </a:p>
                      </a:txBody>
                      <a:tcPr>
                        <a:blipFill>
                          <a:blip r:embed="rId3"/>
                          <a:stretch>
                            <a:fillRect l="-142" t="-906557" r="-5817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l-B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85421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BD48460-864E-4661-9562-83D60FF2F358}"/>
              </a:ext>
            </a:extLst>
          </p:cNvPr>
          <p:cNvSpPr txBox="1"/>
          <p:nvPr/>
        </p:nvSpPr>
        <p:spPr>
          <a:xfrm>
            <a:off x="2431433" y="1561195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#Monotoon Booleaanse Functies in N variabelen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4C8A8-5152-4F44-B599-71DEDA7FFB82}"/>
              </a:ext>
            </a:extLst>
          </p:cNvPr>
          <p:cNvSpPr txBox="1"/>
          <p:nvPr/>
        </p:nvSpPr>
        <p:spPr>
          <a:xfrm>
            <a:off x="917197" y="6403195"/>
            <a:ext cx="112748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Doug Wiedemann. A computation of the eighth </a:t>
            </a:r>
            <a:r>
              <a:rPr lang="en-US" sz="1100" b="0" i="0" u="none" strike="noStrike" baseline="0" dirty="0" err="1">
                <a:solidFill>
                  <a:schemeClr val="bg1"/>
                </a:solidFill>
                <a:latin typeface="LMRoman10-Regular"/>
              </a:rPr>
              <a:t>dedekind</a:t>
            </a:r>
            <a:r>
              <a:rPr lang="en-US" sz="1100" b="0" i="0" u="none" strike="noStrike" baseline="0" dirty="0">
                <a:solidFill>
                  <a:schemeClr val="bg1"/>
                </a:solidFill>
                <a:latin typeface="LMRoman10-Regular"/>
              </a:rPr>
              <a:t> number. Springer Link 10.1007 1991</a:t>
            </a:r>
            <a:endParaRPr lang="nl-BE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5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57F0B-401F-466C-8E93-BC4C2FF0D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2854"/>
            <a:ext cx="10515600" cy="2486316"/>
          </a:xfrm>
        </p:spPr>
        <p:txBody>
          <a:bodyPr>
            <a:normAutofit/>
          </a:bodyPr>
          <a:lstStyle/>
          <a:p>
            <a:r>
              <a:rPr lang="nl-BE" dirty="0"/>
              <a:t>Naïeve methode, alle Booleaanse functies afgaan en monotone tellen</a:t>
            </a:r>
          </a:p>
          <a:p>
            <a:r>
              <a:rPr lang="nl-BE" dirty="0"/>
              <a:t>Vermoeden dat het niet beter kan dan dubbele exponentieel  </a:t>
            </a:r>
          </a:p>
          <a:p>
            <a:r>
              <a:rPr lang="nl-BE" dirty="0"/>
              <a:t>Grote factoren wel te winnen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FB1F7-8C98-44C2-AD4A-3E16B4DD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Complexiteit van het probleem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9383E2-F2FD-42BC-83F1-229C2B083793}"/>
                  </a:ext>
                </a:extLst>
              </p:cNvPr>
              <p:cNvSpPr txBox="1"/>
              <p:nvPr/>
            </p:nvSpPr>
            <p:spPr>
              <a:xfrm>
                <a:off x="3048699" y="1289024"/>
                <a:ext cx="6094602" cy="885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sz="44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nl-BE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l-BE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nl-BE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BE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nl-BE" sz="4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nl-BE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9383E2-F2FD-42BC-83F1-229C2B083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699" y="1289024"/>
                <a:ext cx="6094602" cy="885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D8C6E4-EB17-420C-8DAB-8B40137D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326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8B9BFBC-D7E0-49E0-A0B9-8D3421061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99383"/>
            <a:ext cx="1704975" cy="23907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7F94AE-0F73-4C1D-BC2E-58500B09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Hyperkubus Visualisatie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28052EF-8AAF-4049-9CF0-8AC6EAE84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39" y="2842184"/>
            <a:ext cx="2619375" cy="3305175"/>
          </a:xfrm>
          <a:prstGeom prst="rect">
            <a:avLst/>
          </a:prstGeom>
        </p:spPr>
      </p:pic>
      <p:pic>
        <p:nvPicPr>
          <p:cNvPr id="12" name="Picture 11" descr="A picture containing dark, computer, light, computer&#10;&#10;Description automatically generated">
            <a:extLst>
              <a:ext uri="{FF2B5EF4-FFF2-40B4-BE49-F238E27FC236}">
                <a16:creationId xmlns:a16="http://schemas.microsoft.com/office/drawing/2014/main" id="{D13C1041-88E7-43E1-B6AB-596C72414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8" y="1922249"/>
            <a:ext cx="4734607" cy="42251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1F9483-AE8A-48AD-A3E2-3B1685ECFCCA}"/>
              </a:ext>
            </a:extLst>
          </p:cNvPr>
          <p:cNvSpPr txBox="1"/>
          <p:nvPr/>
        </p:nvSpPr>
        <p:spPr>
          <a:xfrm>
            <a:off x="434091" y="1276328"/>
            <a:ext cx="9012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Nodes opgedeeld in lagen, per aantal geactiveerde variabelen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Nodes kunnen gekleurd worden</a:t>
            </a:r>
            <a:br>
              <a:rPr lang="nl-BE" sz="2400" dirty="0"/>
            </a:br>
            <a:r>
              <a:rPr lang="nl-BE" sz="2400" dirty="0" err="1"/>
              <a:t>adhv</a:t>
            </a:r>
            <a:r>
              <a:rPr lang="nl-BE" sz="2400" dirty="0"/>
              <a:t> return 0 of 1 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ADC274B-B792-42A8-8B68-9B9E3B729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7617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35E47C83-AAE8-4E05-821D-D6B17A3A19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992" y="67112"/>
            <a:ext cx="6596015" cy="6073629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7AA085-011D-4376-B4D3-F09D06D004A8}"/>
              </a:ext>
            </a:extLst>
          </p:cNvPr>
          <p:cNvSpPr txBox="1"/>
          <p:nvPr/>
        </p:nvSpPr>
        <p:spPr>
          <a:xfrm>
            <a:off x="469783" y="59561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5D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F645B-EB03-448A-B2E0-4FBDEDD29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868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hape&#10;&#10;Description automatically generated">
            <a:extLst>
              <a:ext uri="{FF2B5EF4-FFF2-40B4-BE49-F238E27FC236}">
                <a16:creationId xmlns:a16="http://schemas.microsoft.com/office/drawing/2014/main" id="{DFCF57DB-BF21-4D99-8751-6B9A83419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69" y="67112"/>
            <a:ext cx="8020862" cy="606927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1E1C89-0BBF-4285-BBC1-9A8B0BD0F2B7}"/>
              </a:ext>
            </a:extLst>
          </p:cNvPr>
          <p:cNvSpPr txBox="1"/>
          <p:nvPr/>
        </p:nvSpPr>
        <p:spPr>
          <a:xfrm>
            <a:off x="469783" y="59561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6D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EF1248-DF07-4D51-AA28-972E1A9F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6000" y="6210000"/>
            <a:ext cx="648000" cy="648000"/>
          </a:xfrm>
        </p:spPr>
        <p:txBody>
          <a:bodyPr/>
          <a:lstStyle/>
          <a:p>
            <a:fld id="{F826CB89-DCF5-457F-9965-0FFD1BC506A4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7594076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1403</Words>
  <Application>Microsoft Office PowerPoint</Application>
  <PresentationFormat>Widescreen</PresentationFormat>
  <Paragraphs>336</Paragraphs>
  <Slides>45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LMRoman10-Regular</vt:lpstr>
      <vt:lpstr>Times New Roman</vt:lpstr>
      <vt:lpstr>Wingdings</vt:lpstr>
      <vt:lpstr>KU Leuven</vt:lpstr>
      <vt:lpstr>KU Leuven Sedes</vt:lpstr>
      <vt:lpstr>A path to compute the 9th Dedekind Number using FPGA Supercomputing</vt:lpstr>
      <vt:lpstr>Achtergrond</vt:lpstr>
      <vt:lpstr>PowerPoint Presentation</vt:lpstr>
      <vt:lpstr>PowerPoint Presentation</vt:lpstr>
      <vt:lpstr>Gekende Dedekind Getallen</vt:lpstr>
      <vt:lpstr>Complexiteit van het probleem</vt:lpstr>
      <vt:lpstr>Hyperkubus Visualisatie</vt:lpstr>
      <vt:lpstr>PowerPoint Presentation</vt:lpstr>
      <vt:lpstr>PowerPoint Presentation</vt:lpstr>
      <vt:lpstr>PowerPoint Presentation</vt:lpstr>
      <vt:lpstr>Voorbeeld MBF</vt:lpstr>
      <vt:lpstr>Partiële orde en Intervallen</vt:lpstr>
      <vt:lpstr>Equivalente MBFs</vt:lpstr>
      <vt:lpstr>Equivalentieklassen</vt:lpstr>
      <vt:lpstr>Aantal Equivalentieklassen: R(N)</vt:lpstr>
      <vt:lpstr>Pad naar D(9)</vt:lpstr>
      <vt:lpstr>Pad naar D(9)</vt:lpstr>
      <vt:lpstr>Efficiënte Representatie</vt:lpstr>
      <vt:lpstr>Efficiënte Operaties</vt:lpstr>
      <vt:lpstr>Efficiënte Canonisatie</vt:lpstr>
      <vt:lpstr>Pad naar D(9)</vt:lpstr>
      <vt:lpstr>Alle Inequivalente MBFs in 7 variabelen</vt:lpstr>
      <vt:lpstr>Alle Inequivalente MBFs in 7 variabelen</vt:lpstr>
      <vt:lpstr>Pad naar D(9)</vt:lpstr>
      <vt:lpstr>Alle intervalgroottes |[⊥,α]| in 7 variabelen</vt:lpstr>
      <vt:lpstr>Benchmarks</vt:lpstr>
      <vt:lpstr>Verificatie intervallen door berekening D(8)</vt:lpstr>
      <vt:lpstr>Pad naar D(9)</vt:lpstr>
      <vt:lpstr>P-Coëfficiënten methode</vt:lpstr>
      <vt:lpstr>Herwerking van de P-Coëff formule</vt:lpstr>
      <vt:lpstr>Efficiente β iteratie datastructuur</vt:lpstr>
      <vt:lpstr>Berekenen van de P-Coëfficiënten</vt:lpstr>
      <vt:lpstr>Berekenen van de P-Coëfficiënten</vt:lpstr>
      <vt:lpstr>Geconnecteerde Componenten Methodes</vt:lpstr>
      <vt:lpstr>D(8) benchmark</vt:lpstr>
      <vt:lpstr>Pad naar D(9)</vt:lpstr>
      <vt:lpstr>D(9): P-Coëfficiënten op FPGA</vt:lpstr>
      <vt:lpstr>Het Plan voor D(9)</vt:lpstr>
      <vt:lpstr>Bemachtigen van de hardware</vt:lpstr>
      <vt:lpstr>Conclusie</vt:lpstr>
      <vt:lpstr>Vragen</vt:lpstr>
      <vt:lpstr>Canonisatie Benchmarks</vt:lpstr>
      <vt:lpstr>(α,β) paren</vt:lpstr>
      <vt:lpstr>CountConnected Benchmarks</vt:lpstr>
      <vt:lpstr>P-Coëff intuïtie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the 9th Dedekind number using SuperComputing</dc:title>
  <dc:creator>Lennart</dc:creator>
  <cp:lastModifiedBy>Lennart</cp:lastModifiedBy>
  <cp:revision>165</cp:revision>
  <cp:lastPrinted>2021-01-04T10:26:50Z</cp:lastPrinted>
  <dcterms:created xsi:type="dcterms:W3CDTF">2021-01-02T19:48:49Z</dcterms:created>
  <dcterms:modified xsi:type="dcterms:W3CDTF">2021-06-25T08:40:35Z</dcterms:modified>
</cp:coreProperties>
</file>