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7" r:id="rId1"/>
  </p:sldMasterIdLst>
  <p:notesMasterIdLst>
    <p:notesMasterId r:id="rId28"/>
  </p:notesMasterIdLst>
  <p:sldIdLst>
    <p:sldId id="256" r:id="rId2"/>
    <p:sldId id="258" r:id="rId3"/>
    <p:sldId id="274" r:id="rId4"/>
    <p:sldId id="263" r:id="rId5"/>
    <p:sldId id="269" r:id="rId6"/>
    <p:sldId id="275" r:id="rId7"/>
    <p:sldId id="276" r:id="rId8"/>
    <p:sldId id="277" r:id="rId9"/>
    <p:sldId id="278" r:id="rId10"/>
    <p:sldId id="279" r:id="rId11"/>
    <p:sldId id="281" r:id="rId12"/>
    <p:sldId id="286" r:id="rId13"/>
    <p:sldId id="280" r:id="rId14"/>
    <p:sldId id="282" r:id="rId15"/>
    <p:sldId id="283" r:id="rId16"/>
    <p:sldId id="284" r:id="rId17"/>
    <p:sldId id="826" r:id="rId18"/>
    <p:sldId id="862" r:id="rId19"/>
    <p:sldId id="876" r:id="rId20"/>
    <p:sldId id="859" r:id="rId21"/>
    <p:sldId id="828" r:id="rId22"/>
    <p:sldId id="879" r:id="rId23"/>
    <p:sldId id="871" r:id="rId24"/>
    <p:sldId id="878" r:id="rId25"/>
    <p:sldId id="880" r:id="rId26"/>
    <p:sldId id="8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F3E4E6-72AD-F441-8821-396CB9091555}" v="80" dt="2023-08-08T14:05:19.9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19" autoAdjust="0"/>
    <p:restoredTop sz="86370"/>
  </p:normalViewPr>
  <p:slideViewPr>
    <p:cSldViewPr snapToGrid="0">
      <p:cViewPr varScale="1">
        <p:scale>
          <a:sx n="114" d="100"/>
          <a:sy n="114" d="100"/>
        </p:scale>
        <p:origin x="1656" y="102"/>
      </p:cViewPr>
      <p:guideLst>
        <p:guide orient="horz" pos="2160"/>
        <p:guide pos="3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F67E3-005B-4A5B-A64B-4E620D6532D3}" type="datetimeFigureOut">
              <a:rPr lang="nl-NL" smtClean="0"/>
              <a:t>5-9-2023</a:t>
            </a:fld>
            <a:endParaRPr lang="nl-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6EB55-D046-4316-A421-6DEA4C9E91D3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421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69255F-B877-3545-B749-DB7BF314002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305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9144000" cy="621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1" y="1350253"/>
            <a:ext cx="4648209" cy="5507747"/>
          </a:xfrm>
          <a:prstGeom prst="rect">
            <a:avLst/>
          </a:prstGeom>
        </p:spPr>
      </p:pic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576000" y="1800000"/>
            <a:ext cx="6516950" cy="2386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/>
          </p:nvPr>
        </p:nvSpPr>
        <p:spPr>
          <a:xfrm>
            <a:off x="576003" y="4359604"/>
            <a:ext cx="6516947" cy="1655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6"/>
            <a:ext cx="3471771" cy="72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74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>
          <p15:clr>
            <a:srgbClr val="FBAE40"/>
          </p15:clr>
        </p15:guide>
        <p15:guide id="2" pos="44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1" y="701033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516951" cy="2386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516951" cy="150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A5BDCBD-2C06-9741-ADBA-E3FE3216EAC6}" type="datetime7">
              <a:rPr lang="en-US" smtClean="0"/>
              <a:t>Sep-23</a:t>
            </a:fld>
            <a:endParaRPr lang="nl-NL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Declaratieve Talen</a:t>
            </a:r>
            <a:endParaRPr lang="nl-NL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1481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4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1" y="702253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516951" cy="2386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516951" cy="150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867C62F-2A04-ED4F-88E6-2D48B22768BE}" type="datetime7">
              <a:rPr lang="en-US" smtClean="0"/>
              <a:t>Sep-23</a:t>
            </a:fld>
            <a:endParaRPr lang="nl-NL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Declaratieve Talen</a:t>
            </a:r>
            <a:endParaRPr lang="nl-NL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1441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46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ACE87-F526-2599-B420-AE3EE1B32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61D3E2-4AFD-D841-A233-55BD370D7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24BE7-E7DB-6DF9-4625-4AF72B88F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E36F-C0E0-1A49-947F-22453128F8AB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A794B-C86F-E206-8EB2-CD00A076F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EA190-9A8E-39E0-EC1D-6385EBE2C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F155-69D6-C144-85F3-C1C9AB6A29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D14F0-31A5-248C-F3E4-56FB32DB3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B25DD-F63F-6578-467B-96F28CAB5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0ACCC-0ADD-5557-6A9B-73DA95FEE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E36F-C0E0-1A49-947F-22453128F8AB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B5C48-80A7-89BF-2993-84D22746E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173D3-3C56-E656-9E57-56817C65D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F155-69D6-C144-85F3-C1C9AB6A29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37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66" y="1093077"/>
            <a:ext cx="8453437" cy="513468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82A88D-B8AD-EB4E-81B8-83B63BBCE0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12387" y="68887"/>
            <a:ext cx="8453437" cy="609600"/>
          </a:xfrm>
        </p:spPr>
        <p:txBody>
          <a:bodyPr/>
          <a:lstStyle>
            <a:lvl1pPr>
              <a:defRPr sz="1950" i="0"/>
            </a:lvl1pPr>
          </a:lstStyle>
          <a:p>
            <a:r>
              <a:rPr lang="en-US" noProof="0"/>
              <a:t>Click to edit Master title style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948479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6"/>
          <p:cNvSpPr/>
          <p:nvPr userDrawn="1"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EBB82B1B-3060-ED47-9242-D24145DD438F}" type="datetime7">
              <a:rPr lang="en-US" smtClean="0"/>
              <a:t>Sep-23</a:t>
            </a:fld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557350" y="6210000"/>
            <a:ext cx="369255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Declaratieve Talen</a:t>
            </a:r>
            <a:endParaRPr lang="nl-NL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7991738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7991738" cy="443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631" y="6348554"/>
            <a:ext cx="1731268" cy="36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2" r:id="rId2"/>
    <p:sldLayoutId id="2147483684" r:id="rId3"/>
    <p:sldLayoutId id="2147483685" r:id="rId4"/>
    <p:sldLayoutId id="2147483686" r:id="rId5"/>
    <p:sldLayoutId id="2147483687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5397" userDrawn="1">
          <p15:clr>
            <a:srgbClr val="F26B43"/>
          </p15:clr>
        </p15:guide>
        <p15:guide id="3" orient="horz" pos="3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eis.org/A000372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BDF6D-056C-6C1C-819C-27B57F5610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A computation of the Ninth Dedekind Number</a:t>
            </a:r>
            <a:br>
              <a:rPr lang="en-GB" dirty="0"/>
            </a:b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using FPGA Supercomputing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D42C64-8254-7F16-D353-5AE4A91DB0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Patrick De Causmaecker</a:t>
            </a:r>
          </a:p>
          <a:p>
            <a:r>
              <a:rPr lang="en-GB" dirty="0"/>
              <a:t>Lennart Van </a:t>
            </a:r>
            <a:r>
              <a:rPr lang="en-GB" dirty="0" err="1"/>
              <a:t>Hirtum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4F2F7-885A-1E5D-5D1E-2716862ED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18" y="6265714"/>
            <a:ext cx="2158730" cy="55873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33457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2ECC2-C8DF-E16D-8DD8-6CC010D7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err="1"/>
              <a:t>Expanded</a:t>
            </a:r>
            <a:r>
              <a:rPr lang="fr-BE" dirty="0"/>
              <a:t> </a:t>
            </a:r>
            <a:r>
              <a:rPr lang="fr-BE" dirty="0" err="1"/>
              <a:t>Pcoeff</a:t>
            </a:r>
            <a:r>
              <a:rPr lang="fr-BE" dirty="0"/>
              <a:t> Formula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A93EF-3438-270F-1E3A-D8BF065B3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4E641-0F04-A4A3-788D-A8022FCDB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83428-1675-49AE-AB68-CC08D4634F27}" type="datetime1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AC3A3-AD01-6141-2A7E-1EA8F4B55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8701B-C14D-B887-C48A-FE7CBFF96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F155-69D6-C144-85F3-C1C9AB6A296C}" type="slidenum">
              <a:rPr lang="en-GB" smtClean="0"/>
              <a:t>10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09A06E-9C70-835F-2676-EE2905408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18" y="6265714"/>
            <a:ext cx="2158730" cy="55873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877478-F925-5233-63CD-136B8575D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49" y="1368000"/>
            <a:ext cx="8674216" cy="2354142"/>
          </a:xfrm>
          <a:prstGeom prst="rect">
            <a:avLst/>
          </a:prstGeom>
        </p:spPr>
      </p:pic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DEDE6A66-F801-0596-6C2F-716F81733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39734" y="4586123"/>
            <a:ext cx="8878431" cy="147519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9760306A-5A0F-5E5E-B19D-7F4B0C449FBF}"/>
              </a:ext>
            </a:extLst>
          </p:cNvPr>
          <p:cNvSpPr/>
          <p:nvPr/>
        </p:nvSpPr>
        <p:spPr>
          <a:xfrm>
            <a:off x="2391012" y="3290202"/>
            <a:ext cx="1061357" cy="1147237"/>
          </a:xfrm>
          <a:prstGeom prst="downArrow">
            <a:avLst/>
          </a:prstGeom>
          <a:solidFill>
            <a:srgbClr val="4FBCE4"/>
          </a:solidFill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2663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2ECC2-C8DF-E16D-8DD8-6CC010D7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One Final </a:t>
            </a:r>
            <a:r>
              <a:rPr lang="fr-BE" dirty="0" err="1"/>
              <a:t>Symmetry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A93EF-3438-270F-1E3A-D8BF065B3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4E641-0F04-A4A3-788D-A8022FCDB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83428-1675-49AE-AB68-CC08D4634F27}" type="datetime1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AC3A3-AD01-6141-2A7E-1EA8F4B55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8701B-C14D-B887-C48A-FE7CBFF96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F155-69D6-C144-85F3-C1C9AB6A296C}" type="slidenum">
              <a:rPr lang="en-GB" smtClean="0"/>
              <a:t>11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09A06E-9C70-835F-2676-EE2905408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18" y="6265714"/>
            <a:ext cx="2158730" cy="55873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18F6DAA-FE44-76DF-65A0-B3297791E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86" y="2949432"/>
            <a:ext cx="8781828" cy="82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98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2ECC2-C8DF-E16D-8DD8-6CC010D7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Total </a:t>
            </a:r>
            <a:r>
              <a:rPr lang="fr-BE" dirty="0" err="1"/>
              <a:t>work</a:t>
            </a:r>
            <a:r>
              <a:rPr lang="fr-BE" dirty="0"/>
              <a:t> for D(9)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A93EF-3438-270F-1E3A-D8BF065B3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4E641-0F04-A4A3-788D-A8022FCDB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83428-1675-49AE-AB68-CC08D4634F27}" type="datetime1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AC3A3-AD01-6141-2A7E-1EA8F4B55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8701B-C14D-B887-C48A-FE7CBFF96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F155-69D6-C144-85F3-C1C9AB6A296C}" type="slidenum">
              <a:rPr lang="en-GB" smtClean="0"/>
              <a:t>12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09A06E-9C70-835F-2676-EE2905408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18" y="6265714"/>
            <a:ext cx="2158730" cy="558730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999CB6A-04D7-3697-3162-C06A069BDCC7}"/>
              </a:ext>
            </a:extLst>
          </p:cNvPr>
          <p:cNvGrpSpPr/>
          <p:nvPr/>
        </p:nvGrpSpPr>
        <p:grpSpPr>
          <a:xfrm>
            <a:off x="393083" y="1484776"/>
            <a:ext cx="8357834" cy="3932718"/>
            <a:chOff x="460375" y="1092288"/>
            <a:chExt cx="11272838" cy="5304352"/>
          </a:xfrm>
        </p:grpSpPr>
        <p:pic>
          <p:nvPicPr>
            <p:cNvPr id="9" name="Content Placeholder 6">
              <a:extLst>
                <a:ext uri="{FF2B5EF4-FFF2-40B4-BE49-F238E27FC236}">
                  <a16:creationId xmlns:a16="http://schemas.microsoft.com/office/drawing/2014/main" id="{EE91916A-022C-C1EF-0AFD-39A2DF271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460375" y="1092288"/>
              <a:ext cx="11272838" cy="1873035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C46867C-D2B8-425F-317D-8A0A9756FA6B}"/>
                </a:ext>
              </a:extLst>
            </p:cNvPr>
            <p:cNvCxnSpPr/>
            <p:nvPr/>
          </p:nvCxnSpPr>
          <p:spPr>
            <a:xfrm flipH="1">
              <a:off x="2859313" y="2627086"/>
              <a:ext cx="145143" cy="1219200"/>
            </a:xfrm>
            <a:prstGeom prst="line">
              <a:avLst/>
            </a:prstGeom>
            <a:ln w="38100">
              <a:solidFill>
                <a:srgbClr val="CB3365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4DEA917-475A-F2D6-1720-38FCEFBF0C45}"/>
                </a:ext>
              </a:extLst>
            </p:cNvPr>
            <p:cNvSpPr txBox="1"/>
            <p:nvPr/>
          </p:nvSpPr>
          <p:spPr>
            <a:xfrm>
              <a:off x="2124977" y="3892678"/>
              <a:ext cx="146867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4000" dirty="0">
                  <a:solidFill>
                    <a:srgbClr val="CB3365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490M</a:t>
              </a:r>
              <a:endParaRPr lang="en-BE" sz="4000" dirty="0">
                <a:solidFill>
                  <a:srgbClr val="CB336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3D7163A-4942-E7C1-BDF6-E4F8844B5292}"/>
                </a:ext>
              </a:extLst>
            </p:cNvPr>
            <p:cNvCxnSpPr/>
            <p:nvPr/>
          </p:nvCxnSpPr>
          <p:spPr>
            <a:xfrm flipH="1">
              <a:off x="6030687" y="2939143"/>
              <a:ext cx="145143" cy="1219200"/>
            </a:xfrm>
            <a:prstGeom prst="line">
              <a:avLst/>
            </a:prstGeom>
            <a:ln w="38100">
              <a:solidFill>
                <a:srgbClr val="CB3365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2954CDE-9E77-0D13-36F5-3D3F8BF55F42}"/>
                </a:ext>
              </a:extLst>
            </p:cNvPr>
            <p:cNvSpPr txBox="1"/>
            <p:nvPr/>
          </p:nvSpPr>
          <p:spPr>
            <a:xfrm>
              <a:off x="5296351" y="4204735"/>
              <a:ext cx="13837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4000" dirty="0">
                  <a:solidFill>
                    <a:srgbClr val="CB3365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*45M</a:t>
              </a:r>
              <a:endParaRPr lang="en-BE" sz="4000" dirty="0">
                <a:solidFill>
                  <a:srgbClr val="CB336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CA5148B-964C-8133-E019-A9F600CB2BBA}"/>
                </a:ext>
              </a:extLst>
            </p:cNvPr>
            <p:cNvCxnSpPr/>
            <p:nvPr/>
          </p:nvCxnSpPr>
          <p:spPr>
            <a:xfrm flipH="1">
              <a:off x="9622974" y="3033486"/>
              <a:ext cx="145143" cy="1219200"/>
            </a:xfrm>
            <a:prstGeom prst="line">
              <a:avLst/>
            </a:prstGeom>
            <a:ln w="38100">
              <a:solidFill>
                <a:srgbClr val="CB3365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99E597E-B16A-7AA3-01E2-A011757A26B3}"/>
                </a:ext>
              </a:extLst>
            </p:cNvPr>
            <p:cNvSpPr txBox="1"/>
            <p:nvPr/>
          </p:nvSpPr>
          <p:spPr>
            <a:xfrm>
              <a:off x="8888638" y="4299078"/>
              <a:ext cx="15263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4000" dirty="0">
                  <a:solidFill>
                    <a:srgbClr val="CB3365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*5040</a:t>
              </a:r>
              <a:endParaRPr lang="en-BE" sz="4000" dirty="0">
                <a:solidFill>
                  <a:srgbClr val="CB336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3B874CA-B840-F53C-99A5-AEDADE724C16}"/>
                    </a:ext>
                  </a:extLst>
                </p:cNvPr>
                <p:cNvSpPr txBox="1"/>
                <p:nvPr/>
              </p:nvSpPr>
              <p:spPr>
                <a:xfrm>
                  <a:off x="2161263" y="5627134"/>
                  <a:ext cx="7253204" cy="7695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r>
                        <a:rPr lang="en-GB" sz="4000" i="1" dirty="0" smtClean="0">
                          <a:solidFill>
                            <a:srgbClr val="CB3365"/>
                          </a:solidFill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5.</m:t>
                      </m:r>
                      <m:r>
                        <a:rPr lang="en-GB" sz="4000" b="0" i="1" dirty="0" smtClean="0">
                          <a:solidFill>
                            <a:srgbClr val="CB3365"/>
                          </a:solidFill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57</m:t>
                      </m:r>
                      <m:r>
                        <a:rPr lang="en-GB" sz="4000" i="1" dirty="0" smtClean="0">
                          <a:solidFill>
                            <a:srgbClr val="CB3365"/>
                          </a:solidFill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∗</m:t>
                      </m:r>
                      <m:sSup>
                        <m:sSupPr>
                          <m:ctrlPr>
                            <a:rPr lang="en-GB" sz="4000" b="0" i="1" dirty="0" smtClean="0">
                              <a:solidFill>
                                <a:srgbClr val="CB3365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</m:ctrlPr>
                        </m:sSupPr>
                        <m:e>
                          <m:r>
                            <a:rPr lang="en-GB" sz="4000" i="1" dirty="0" smtClean="0">
                              <a:solidFill>
                                <a:srgbClr val="CB3365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10</m:t>
                          </m:r>
                        </m:e>
                        <m:sup>
                          <m:r>
                            <a:rPr lang="en-GB" sz="4000" b="0" i="1" dirty="0" smtClean="0">
                              <a:solidFill>
                                <a:srgbClr val="CB3365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18</m:t>
                          </m:r>
                        </m:sup>
                      </m:sSup>
                      <m:r>
                        <a:rPr lang="en-GB" sz="4000" b="0" i="1" dirty="0" smtClean="0">
                          <a:solidFill>
                            <a:srgbClr val="CB3365"/>
                          </a:solidFill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   </m:t>
                      </m:r>
                      <m:sSub>
                        <m:sSubPr>
                          <m:ctrlPr>
                            <a:rPr lang="en-GB" sz="4000" b="0" i="1" dirty="0" smtClean="0">
                              <a:solidFill>
                                <a:srgbClr val="CB3365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rgbClr val="CB3365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𝐶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rgbClr val="CB3365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𝛼</m:t>
                          </m:r>
                          <m:r>
                            <a:rPr lang="en-GB" sz="4000" b="0" i="1" dirty="0" smtClean="0">
                              <a:solidFill>
                                <a:srgbClr val="CB3365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,</m:t>
                          </m:r>
                          <m:r>
                            <a:rPr lang="en-GB" sz="4000" b="0" i="1" dirty="0" smtClean="0">
                              <a:solidFill>
                                <a:srgbClr val="CB3365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𝛾</m:t>
                          </m:r>
                        </m:sub>
                      </m:sSub>
                    </m:oMath>
                  </a14:m>
                  <a:r>
                    <a:rPr lang="en-GB" sz="4000" dirty="0">
                      <a:solidFill>
                        <a:srgbClr val="CB3365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 values in total!</a:t>
                  </a:r>
                  <a:endParaRPr lang="en-BE" sz="4000" dirty="0">
                    <a:solidFill>
                      <a:srgbClr val="CB3365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3B874CA-B840-F53C-99A5-AEDADE724C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1263" y="5627134"/>
                  <a:ext cx="7253204" cy="769506"/>
                </a:xfrm>
                <a:prstGeom prst="rect">
                  <a:avLst/>
                </a:prstGeom>
                <a:blipFill>
                  <a:blip r:embed="rId4"/>
                  <a:stretch>
                    <a:fillRect t="-19149" r="-37486" b="-68085"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26033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2ECC2-C8DF-E16D-8DD8-6CC010D7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err="1"/>
              <a:t>Connected</a:t>
            </a:r>
            <a:r>
              <a:rPr lang="fr-BE" dirty="0"/>
              <a:t> Component </a:t>
            </a:r>
            <a:r>
              <a:rPr lang="fr-BE" dirty="0" err="1"/>
              <a:t>Counting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A93EF-3438-270F-1E3A-D8BF065B3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4E641-0F04-A4A3-788D-A8022FCDB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83428-1675-49AE-AB68-CC08D4634F27}" type="datetime1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AC3A3-AD01-6141-2A7E-1EA8F4B55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8701B-C14D-B887-C48A-FE7CBFF96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F155-69D6-C144-85F3-C1C9AB6A296C}" type="slidenum">
              <a:rPr lang="en-GB" smtClean="0"/>
              <a:t>13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09A06E-9C70-835F-2676-EE2905408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18" y="6265714"/>
            <a:ext cx="2158730" cy="55873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F33DE95-1F42-EC5D-D2F1-F066B378A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91" y="1111522"/>
            <a:ext cx="6004543" cy="49393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1191E87-A4A8-E454-745D-B27B9606A291}"/>
                  </a:ext>
                </a:extLst>
              </p:cNvPr>
              <p:cNvSpPr txBox="1"/>
              <p:nvPr/>
            </p:nvSpPr>
            <p:spPr>
              <a:xfrm>
                <a:off x="5196762" y="4440492"/>
                <a:ext cx="4465749" cy="9970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6000" b="0" i="1" smtClea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</m:ctrlPr>
                        </m:sSubPr>
                        <m:e>
                          <m:r>
                            <a:rPr lang="en-GB" sz="6000" b="0" i="1" smtClea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𝐶</m:t>
                          </m:r>
                        </m:e>
                        <m:sub>
                          <m:r>
                            <a:rPr lang="en-GB" sz="6000" b="0" i="1" smtClea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𝛼</m:t>
                          </m:r>
                          <m:r>
                            <a:rPr lang="en-GB" sz="6000" b="0" i="1" smtClea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,</m:t>
                          </m:r>
                          <m:r>
                            <a:rPr lang="fr-BE" sz="6000" b="0" i="1" smtClean="0"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𝛾</m:t>
                          </m:r>
                        </m:sub>
                      </m:sSub>
                      <m:r>
                        <a:rPr lang="en-GB" sz="6000" b="0" i="1" smtClean="0"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=3</m:t>
                      </m:r>
                    </m:oMath>
                  </m:oMathPara>
                </a14:m>
                <a:endParaRPr lang="en-BE" sz="6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1191E87-A4A8-E454-745D-B27B9606A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762" y="4440492"/>
                <a:ext cx="4465749" cy="997004"/>
              </a:xfrm>
              <a:prstGeom prst="rect">
                <a:avLst/>
              </a:prstGeom>
              <a:blipFill>
                <a:blip r:embed="rId4"/>
                <a:stretch>
                  <a:fillRect b="-61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081D60EB-2F49-26D0-4689-63309173D934}"/>
              </a:ext>
            </a:extLst>
          </p:cNvPr>
          <p:cNvSpPr/>
          <p:nvPr/>
        </p:nvSpPr>
        <p:spPr>
          <a:xfrm>
            <a:off x="941999" y="3884478"/>
            <a:ext cx="457664" cy="305109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F0ADEA3-C9A2-BACA-9586-534A15C8B483}"/>
              </a:ext>
            </a:extLst>
          </p:cNvPr>
          <p:cNvSpPr/>
          <p:nvPr/>
        </p:nvSpPr>
        <p:spPr>
          <a:xfrm>
            <a:off x="1539504" y="4796173"/>
            <a:ext cx="457664" cy="305109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1B74EE7-8B9C-D363-BAC9-D78B35FBF971}"/>
              </a:ext>
            </a:extLst>
          </p:cNvPr>
          <p:cNvSpPr/>
          <p:nvPr/>
        </p:nvSpPr>
        <p:spPr>
          <a:xfrm>
            <a:off x="316421" y="3884478"/>
            <a:ext cx="457664" cy="305109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FD88329-81CD-F579-2D37-6CF009FB1E2D}"/>
              </a:ext>
            </a:extLst>
          </p:cNvPr>
          <p:cNvSpPr/>
          <p:nvPr/>
        </p:nvSpPr>
        <p:spPr>
          <a:xfrm>
            <a:off x="2153356" y="3884478"/>
            <a:ext cx="457664" cy="305109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57E7130-5DC8-5AFD-F024-38DFF0F73462}"/>
              </a:ext>
            </a:extLst>
          </p:cNvPr>
          <p:cNvSpPr/>
          <p:nvPr/>
        </p:nvSpPr>
        <p:spPr>
          <a:xfrm>
            <a:off x="316421" y="2978164"/>
            <a:ext cx="457664" cy="305109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E6E18A4-137A-3B9C-F13C-F615021487C7}"/>
              </a:ext>
            </a:extLst>
          </p:cNvPr>
          <p:cNvCxnSpPr>
            <a:cxnSpLocks/>
          </p:cNvCxnSpPr>
          <p:nvPr/>
        </p:nvCxnSpPr>
        <p:spPr>
          <a:xfrm>
            <a:off x="1252558" y="4189587"/>
            <a:ext cx="424974" cy="6192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4E981A0-4E5D-2979-D1ED-4893EBB6F06D}"/>
              </a:ext>
            </a:extLst>
          </p:cNvPr>
          <p:cNvCxnSpPr>
            <a:cxnSpLocks/>
          </p:cNvCxnSpPr>
          <p:nvPr/>
        </p:nvCxnSpPr>
        <p:spPr>
          <a:xfrm>
            <a:off x="638707" y="3265178"/>
            <a:ext cx="435871" cy="6356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ADF8C2B-0EC1-87B8-3D6F-B19FCD6D45FD}"/>
              </a:ext>
            </a:extLst>
          </p:cNvPr>
          <p:cNvCxnSpPr>
            <a:cxnSpLocks/>
          </p:cNvCxnSpPr>
          <p:nvPr/>
        </p:nvCxnSpPr>
        <p:spPr>
          <a:xfrm>
            <a:off x="544268" y="3265178"/>
            <a:ext cx="0" cy="6356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DD3CDA7-7B9D-D801-557A-F34E3B16C6A6}"/>
              </a:ext>
            </a:extLst>
          </p:cNvPr>
          <p:cNvCxnSpPr>
            <a:cxnSpLocks/>
          </p:cNvCxnSpPr>
          <p:nvPr/>
        </p:nvCxnSpPr>
        <p:spPr>
          <a:xfrm>
            <a:off x="712337" y="4151449"/>
            <a:ext cx="903446" cy="6828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737424-8D4F-81C2-FEE6-C3191467B90F}"/>
              </a:ext>
            </a:extLst>
          </p:cNvPr>
          <p:cNvCxnSpPr>
            <a:cxnSpLocks/>
          </p:cNvCxnSpPr>
          <p:nvPr/>
        </p:nvCxnSpPr>
        <p:spPr>
          <a:xfrm flipV="1">
            <a:off x="1862777" y="4180370"/>
            <a:ext cx="428606" cy="6230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26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2ECC2-C8DF-E16D-8DD8-6CC010D7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Prime Candidate for FPGA </a:t>
            </a:r>
            <a:r>
              <a:rPr lang="fr-BE" dirty="0" err="1"/>
              <a:t>Impl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A93EF-3438-270F-1E3A-D8BF065B3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4E641-0F04-A4A3-788D-A8022FCDB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83428-1675-49AE-AB68-CC08D4634F27}" type="datetime1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AC3A3-AD01-6141-2A7E-1EA8F4B55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8701B-C14D-B887-C48A-FE7CBFF96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F155-69D6-C144-85F3-C1C9AB6A296C}" type="slidenum">
              <a:rPr lang="en-GB" smtClean="0"/>
              <a:t>14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09A06E-9C70-835F-2676-EE2905408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18" y="6265714"/>
            <a:ext cx="2158730" cy="558730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1E76CCA-2376-6426-B291-BD27D397C4D5}"/>
              </a:ext>
            </a:extLst>
          </p:cNvPr>
          <p:cNvGrpSpPr/>
          <p:nvPr/>
        </p:nvGrpSpPr>
        <p:grpSpPr>
          <a:xfrm>
            <a:off x="576000" y="1119915"/>
            <a:ext cx="8098293" cy="4803538"/>
            <a:chOff x="707501" y="398462"/>
            <a:chExt cx="10218378" cy="6061076"/>
          </a:xfrm>
        </p:grpSpPr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664D88ED-6D76-1FF3-6404-6D29704E2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501" y="398462"/>
              <a:ext cx="5705772" cy="606107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5487BB-E058-3795-4FC4-27B898C87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4770" y="889625"/>
              <a:ext cx="3301109" cy="55699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7282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2ECC2-C8DF-E16D-8DD8-6CC010D7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Count </a:t>
            </a:r>
            <a:r>
              <a:rPr lang="fr-BE" dirty="0" err="1"/>
              <a:t>Connected</a:t>
            </a:r>
            <a:r>
              <a:rPr lang="fr-BE" dirty="0"/>
              <a:t> </a:t>
            </a:r>
            <a:r>
              <a:rPr lang="fr-BE" dirty="0" err="1"/>
              <a:t>Core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A93EF-3438-270F-1E3A-D8BF065B3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4E641-0F04-A4A3-788D-A8022FCDB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83428-1675-49AE-AB68-CC08D4634F27}" type="datetime1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AC3A3-AD01-6141-2A7E-1EA8F4B55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8701B-C14D-B887-C48A-FE7CBFF96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F155-69D6-C144-85F3-C1C9AB6A296C}" type="slidenum">
              <a:rPr lang="en-GB" smtClean="0"/>
              <a:t>15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09A06E-9C70-835F-2676-EE2905408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18" y="6265714"/>
            <a:ext cx="2158730" cy="55873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23D8A23-98C3-9DEF-6E3F-47637B2D6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67" y="2136778"/>
            <a:ext cx="8045071" cy="286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58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2ECC2-C8DF-E16D-8DD8-6CC010D7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err="1"/>
              <a:t>Expanded</a:t>
            </a:r>
            <a:r>
              <a:rPr lang="fr-BE" dirty="0"/>
              <a:t> </a:t>
            </a:r>
            <a:r>
              <a:rPr lang="fr-BE" dirty="0" err="1"/>
              <a:t>Pcoeff</a:t>
            </a:r>
            <a:r>
              <a:rPr lang="fr-BE" dirty="0"/>
              <a:t> Formula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A93EF-3438-270F-1E3A-D8BF065B3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4E641-0F04-A4A3-788D-A8022FCDB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83428-1675-49AE-AB68-CC08D4634F27}" type="datetime1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AC3A3-AD01-6141-2A7E-1EA8F4B55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8701B-C14D-B887-C48A-FE7CBFF96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F155-69D6-C144-85F3-C1C9AB6A296C}" type="slidenum">
              <a:rPr lang="en-GB" smtClean="0"/>
              <a:t>16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09A06E-9C70-835F-2676-EE2905408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18" y="6265714"/>
            <a:ext cx="2158730" cy="55873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94B934-62EE-61CD-AE9F-1A2DCEC9C6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54" b="-1468"/>
          <a:stretch/>
        </p:blipFill>
        <p:spPr>
          <a:xfrm>
            <a:off x="54148" y="1368000"/>
            <a:ext cx="9035703" cy="4572000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01B470B4-7677-BC79-DC4B-EE70FF286D52}"/>
              </a:ext>
            </a:extLst>
          </p:cNvPr>
          <p:cNvSpPr txBox="1">
            <a:spLocks/>
          </p:cNvSpPr>
          <p:nvPr/>
        </p:nvSpPr>
        <p:spPr>
          <a:xfrm>
            <a:off x="10990434" y="7082507"/>
            <a:ext cx="506221" cy="25296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 baseline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82A88D-B8AD-EB4E-81B8-83B63BBCE00F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12EB8D-F537-138F-A18E-73401CDAF91B}"/>
              </a:ext>
            </a:extLst>
          </p:cNvPr>
          <p:cNvCxnSpPr>
            <a:cxnSpLocks/>
          </p:cNvCxnSpPr>
          <p:nvPr/>
        </p:nvCxnSpPr>
        <p:spPr>
          <a:xfrm>
            <a:off x="1440000" y="1232755"/>
            <a:ext cx="0" cy="4622971"/>
          </a:xfrm>
          <a:prstGeom prst="line">
            <a:avLst/>
          </a:prstGeom>
          <a:ln w="57150">
            <a:prstDash val="sys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43220E-7B9D-934C-1D4D-D6A9125699C7}"/>
              </a:ext>
            </a:extLst>
          </p:cNvPr>
          <p:cNvCxnSpPr>
            <a:cxnSpLocks/>
          </p:cNvCxnSpPr>
          <p:nvPr/>
        </p:nvCxnSpPr>
        <p:spPr>
          <a:xfrm>
            <a:off x="2160000" y="1232755"/>
            <a:ext cx="0" cy="4622971"/>
          </a:xfrm>
          <a:prstGeom prst="line">
            <a:avLst/>
          </a:prstGeom>
          <a:ln w="57150">
            <a:prstDash val="sys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09CE368-8D37-9D61-F671-A65D80D0261B}"/>
              </a:ext>
            </a:extLst>
          </p:cNvPr>
          <p:cNvCxnSpPr>
            <a:cxnSpLocks/>
          </p:cNvCxnSpPr>
          <p:nvPr/>
        </p:nvCxnSpPr>
        <p:spPr>
          <a:xfrm>
            <a:off x="3129038" y="1317029"/>
            <a:ext cx="0" cy="4622971"/>
          </a:xfrm>
          <a:prstGeom prst="line">
            <a:avLst/>
          </a:prstGeom>
          <a:ln w="57150">
            <a:prstDash val="sys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6BA6AE-0B07-D3E5-E95C-B11E41BADCCA}"/>
              </a:ext>
            </a:extLst>
          </p:cNvPr>
          <p:cNvCxnSpPr>
            <a:cxnSpLocks/>
          </p:cNvCxnSpPr>
          <p:nvPr/>
        </p:nvCxnSpPr>
        <p:spPr>
          <a:xfrm>
            <a:off x="6234362" y="1232755"/>
            <a:ext cx="0" cy="4622971"/>
          </a:xfrm>
          <a:prstGeom prst="line">
            <a:avLst/>
          </a:prstGeom>
          <a:ln w="57150">
            <a:prstDash val="sys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9A03E9C-6A72-9269-0269-E1217EFBB122}"/>
              </a:ext>
            </a:extLst>
          </p:cNvPr>
          <p:cNvCxnSpPr>
            <a:cxnSpLocks/>
          </p:cNvCxnSpPr>
          <p:nvPr/>
        </p:nvCxnSpPr>
        <p:spPr>
          <a:xfrm>
            <a:off x="7838057" y="1368000"/>
            <a:ext cx="0" cy="4622971"/>
          </a:xfrm>
          <a:prstGeom prst="line">
            <a:avLst/>
          </a:prstGeom>
          <a:ln w="57150">
            <a:prstDash val="sys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38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36CAE5-F79B-2710-47EB-DC63DB2DF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dirty="0"/>
              <a:t>5040 Permutation splitter</a:t>
            </a:r>
            <a:endParaRPr lang="en-BE" sz="40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6726927-1346-B57C-D4C6-BF07102626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97"/>
          <a:stretch/>
        </p:blipFill>
        <p:spPr bwMode="auto">
          <a:xfrm>
            <a:off x="378177" y="895539"/>
            <a:ext cx="5102759" cy="505321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5032B81E-F281-0DC4-4F4F-0261F140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4235"/>
          <a:stretch/>
        </p:blipFill>
        <p:spPr bwMode="auto">
          <a:xfrm>
            <a:off x="6269355" y="2900513"/>
            <a:ext cx="2178050" cy="140459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D4303C-362B-B805-59C3-B6A1C82A5F7E}"/>
                  </a:ext>
                </a:extLst>
              </p:cNvPr>
              <p:cNvSpPr txBox="1"/>
              <p:nvPr/>
            </p:nvSpPr>
            <p:spPr>
              <a:xfrm>
                <a:off x="6103319" y="4562238"/>
                <a:ext cx="21852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700" i="1" dirty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7! = 5040</m:t>
                    </m:r>
                  </m:oMath>
                </a14:m>
                <a:r>
                  <a:rPr lang="en-GB" sz="27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</a:p>
              <a:p>
                <a:pPr algn="ctr"/>
                <a:r>
                  <a:rPr lang="en-GB" sz="27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permutations</a:t>
                </a:r>
                <a:endParaRPr lang="en-BE" sz="27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D4303C-362B-B805-59C3-B6A1C82A5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319" y="4562238"/>
                <a:ext cx="2185215" cy="923330"/>
              </a:xfrm>
              <a:prstGeom prst="rect">
                <a:avLst/>
              </a:prstGeom>
              <a:blipFill>
                <a:blip r:embed="rId4"/>
                <a:stretch>
                  <a:fillRect l="-5014" r="-4457" b="-1644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9C8EFF-9559-5BDE-43BB-F4344D78C1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2A88D-B8AD-EB4E-81B8-83B63BBCE00F}" type="slidenum">
              <a:rPr lang="en-US" smtClean="0"/>
              <a:t>17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45BB05-BD26-63E1-C88E-562C138F3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18" y="6265714"/>
            <a:ext cx="2158730" cy="55873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694794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409B3A-5057-F9D1-17FB-E77E03AEF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588" t="51483" r="5689"/>
          <a:stretch/>
        </p:blipFill>
        <p:spPr>
          <a:xfrm rot="5400000">
            <a:off x="1828800" y="901931"/>
            <a:ext cx="5486400" cy="503951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A65BB36-1362-22ED-0640-815B5CB6B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FPGA Die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DBB5A-2521-5AE8-A4FF-F84FB9DDA9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2A88D-B8AD-EB4E-81B8-83B63BBCE00F}" type="slidenum">
              <a:rPr lang="en-US" smtClean="0"/>
              <a:t>18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1DCCF3-46C4-5524-0BB5-B5463AA1D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18" y="6265714"/>
            <a:ext cx="2158730" cy="55873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48444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409B3A-5057-F9D1-17FB-E77E03AEF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037589" y="-459001"/>
            <a:ext cx="5068823" cy="774669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A65BB36-1362-22ED-0640-815B5CB6B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2 Pipelines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DBB5A-2521-5AE8-A4FF-F84FB9DDA9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2A88D-B8AD-EB4E-81B8-83B63BBCE00F}" type="slidenum">
              <a:rPr lang="en-US" smtClean="0"/>
              <a:t>19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446DF2-7CE5-C906-F7BB-CED859F59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18" y="6265714"/>
            <a:ext cx="2158730" cy="55873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7850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text&#10;&#10;Description automatically generated with low confidence">
            <a:extLst>
              <a:ext uri="{FF2B5EF4-FFF2-40B4-BE49-F238E27FC236}">
                <a16:creationId xmlns:a16="http://schemas.microsoft.com/office/drawing/2014/main" id="{1AC6EBF6-F80A-0560-FAF4-192E7419A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485" y="4401767"/>
            <a:ext cx="5829300" cy="1282277"/>
          </a:xfrm>
          <a:prstGeom prst="rect">
            <a:avLst/>
          </a:prstGeom>
        </p:spPr>
      </p:pic>
      <p:pic>
        <p:nvPicPr>
          <p:cNvPr id="7" name="Picture 6" descr="A white background with black text&#10;&#10;Description automatically generated with low confidence">
            <a:extLst>
              <a:ext uri="{FF2B5EF4-FFF2-40B4-BE49-F238E27FC236}">
                <a16:creationId xmlns:a16="http://schemas.microsoft.com/office/drawing/2014/main" id="{5B098193-8394-3B5D-16C4-6E4710A9D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16" y="1066796"/>
            <a:ext cx="4055269" cy="337210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3728496-5EB8-AF94-406D-50AA07E0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059" y="1066797"/>
            <a:ext cx="3895726" cy="1129907"/>
          </a:xfrm>
        </p:spPr>
        <p:txBody>
          <a:bodyPr>
            <a:normAutofit fontScale="90000"/>
          </a:bodyPr>
          <a:lstStyle/>
          <a:p>
            <a:r>
              <a:rPr lang="en-GB" dirty="0"/>
              <a:t>Richard Dedekind, 1897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D13053-015E-E839-9F94-97D5E39F5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18" y="6265714"/>
            <a:ext cx="2158730" cy="55873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12270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0591C9-CC84-2952-F509-BCCE37E88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615857" y="-1131704"/>
            <a:ext cx="3912287" cy="912140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654F09C-4877-E350-8C62-77A220B10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dirty="0"/>
              <a:t>6 pipelines</a:t>
            </a:r>
            <a:endParaRPr lang="en-BE" sz="4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4D2F8-766F-F648-51B8-9FB9B265B5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2A88D-B8AD-EB4E-81B8-83B63BBCE00F}" type="slidenum">
              <a:rPr lang="en-US" smtClean="0"/>
              <a:t>20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4DBB0F-44CA-E458-0772-1D6F95F5B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18" y="6265714"/>
            <a:ext cx="2158730" cy="55873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64831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C58A9E-48DD-9985-7B8E-C95C8343C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BE" sz="4000" dirty="0"/>
              <a:t>Full FPGA Design</a:t>
            </a:r>
            <a:endParaRPr lang="en-BE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C8264-2191-B96E-3394-51045F9E1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44137" y="-1138473"/>
            <a:ext cx="3864782" cy="91349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4A39FB-BFE8-7358-1008-DCFDCC3B43D7}"/>
              </a:ext>
            </a:extLst>
          </p:cNvPr>
          <p:cNvSpPr txBox="1"/>
          <p:nvPr/>
        </p:nvSpPr>
        <p:spPr>
          <a:xfrm>
            <a:off x="176146" y="5402635"/>
            <a:ext cx="166584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7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450 MHz!</a:t>
            </a:r>
            <a:endParaRPr lang="en-BE" sz="27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514896-0EA7-3EB9-A6A8-BD0DB5B9663B}"/>
              </a:ext>
            </a:extLst>
          </p:cNvPr>
          <p:cNvSpPr txBox="1"/>
          <p:nvPr/>
        </p:nvSpPr>
        <p:spPr>
          <a:xfrm>
            <a:off x="2770993" y="5398586"/>
            <a:ext cx="305083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7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92% Logic Density</a:t>
            </a:r>
            <a:endParaRPr lang="en-BE" sz="27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163D01-6BC0-4399-CA84-685005C0BB84}"/>
              </a:ext>
            </a:extLst>
          </p:cNvPr>
          <p:cNvSpPr txBox="1"/>
          <p:nvPr/>
        </p:nvSpPr>
        <p:spPr>
          <a:xfrm>
            <a:off x="6373008" y="5409026"/>
            <a:ext cx="206979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7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300 </a:t>
            </a:r>
            <a:r>
              <a:rPr lang="en-GB" sz="2700" dirty="0" err="1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Mbots</a:t>
            </a:r>
            <a:r>
              <a:rPr lang="en-GB" sz="27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/s</a:t>
            </a:r>
            <a:endParaRPr lang="en-BE" sz="27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B98154A-8E0B-EBD2-84BC-FD6E37BB6A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2A88D-B8AD-EB4E-81B8-83B63BBCE00F}" type="slidenum">
              <a:rPr lang="en-US" smtClean="0"/>
              <a:t>21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392A27-302D-145D-9665-2A9AE4CBE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18" y="6265714"/>
            <a:ext cx="2158730" cy="55873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7168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11520D0-2D94-9644-8CCC-A0B516C28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2530" y="3245668"/>
            <a:ext cx="3385697" cy="245713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D1A876-CA83-5153-6E3F-F8024010AD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2A88D-B8AD-EB4E-81B8-83B63BBCE00F}" type="slidenum">
              <a:rPr lang="en-US" smtClean="0"/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86830D-48B3-F636-EE6C-F28C5C6F7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dirty="0"/>
              <a:t>Performance Comparison</a:t>
            </a:r>
            <a:endParaRPr lang="en-BE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C69744-AD16-7342-3EDB-0C3FCF9BD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633" y="3544714"/>
            <a:ext cx="1859039" cy="18590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D41147-20DA-00CF-4E26-554EA230DDDB}"/>
              </a:ext>
            </a:extLst>
          </p:cNvPr>
          <p:cNvSpPr txBox="1"/>
          <p:nvPr/>
        </p:nvSpPr>
        <p:spPr>
          <a:xfrm>
            <a:off x="3508514" y="2110913"/>
            <a:ext cx="3155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300 P-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Coëff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Cores</a:t>
            </a:r>
          </a:p>
          <a:p>
            <a:pPr algn="ctr"/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300M bots/sec</a:t>
            </a:r>
            <a:endParaRPr lang="en-BE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B8E9D3-05C3-1801-6D14-24C0115ECE8F}"/>
              </a:ext>
            </a:extLst>
          </p:cNvPr>
          <p:cNvSpPr txBox="1"/>
          <p:nvPr/>
        </p:nvSpPr>
        <p:spPr>
          <a:xfrm>
            <a:off x="790040" y="2096658"/>
            <a:ext cx="2267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64 Cores</a:t>
            </a:r>
          </a:p>
          <a:p>
            <a:pPr algn="ctr"/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~0.6M bots/sec</a:t>
            </a:r>
            <a:endParaRPr lang="en-BE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5F9AEC-ED56-FBEF-804D-C65D0E9C6048}"/>
              </a:ext>
            </a:extLst>
          </p:cNvPr>
          <p:cNvSpPr txBox="1"/>
          <p:nvPr/>
        </p:nvSpPr>
        <p:spPr>
          <a:xfrm>
            <a:off x="7187023" y="3179286"/>
            <a:ext cx="15007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300" dirty="0">
                <a:solidFill>
                  <a:srgbClr val="CB336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500x</a:t>
            </a:r>
          </a:p>
          <a:p>
            <a:pPr algn="ctr"/>
            <a:r>
              <a:rPr lang="en-GB" sz="3300" dirty="0">
                <a:solidFill>
                  <a:srgbClr val="CB336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Faster!</a:t>
            </a:r>
            <a:endParaRPr lang="en-BE" sz="3300" dirty="0">
              <a:solidFill>
                <a:srgbClr val="CB3365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A7323D-86DA-ACE5-C4B3-6A0C0148A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18" y="6265714"/>
            <a:ext cx="2158730" cy="55873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0275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837A01-EFA1-60CF-B3F0-F4A149847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15’000 jobs</a:t>
            </a:r>
          </a:p>
          <a:p>
            <a:r>
              <a:rPr lang="en-GB" dirty="0"/>
              <a:t>33’000 tops/job</a:t>
            </a:r>
          </a:p>
          <a:p>
            <a:r>
              <a:rPr lang="en-GB" dirty="0"/>
              <a:t>100 mins / job</a:t>
            </a:r>
          </a:p>
          <a:p>
            <a:r>
              <a:rPr lang="en-GB" dirty="0"/>
              <a:t>16 FPGA servers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73C2DD-DE4B-0941-D1DA-9866E4AF7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2A88D-B8AD-EB4E-81B8-83B63BBCE00F}" type="slidenum">
              <a:rPr lang="en-US" smtClean="0"/>
              <a:t>23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5E06E6-220D-691F-81AC-C5B0AFFE1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dirty="0"/>
              <a:t>Computation on Noctua 2</a:t>
            </a:r>
            <a:endParaRPr lang="en-BE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701CE0-AEF5-A63C-AB3E-1B62B4C2D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18" y="6265714"/>
            <a:ext cx="2158730" cy="55873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A1FE9BC-BA8D-5548-6EB7-6BD615E5A735}"/>
              </a:ext>
            </a:extLst>
          </p:cNvPr>
          <p:cNvSpPr txBox="1">
            <a:spLocks/>
          </p:cNvSpPr>
          <p:nvPr/>
        </p:nvSpPr>
        <p:spPr>
          <a:xfrm>
            <a:off x="3887024" y="3816991"/>
            <a:ext cx="4947410" cy="2372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Sporadic Undetected Bitflips</a:t>
            </a:r>
          </a:p>
          <a:p>
            <a:r>
              <a:rPr lang="en-GB" dirty="0"/>
              <a:t>Bad synthesis for dense designs</a:t>
            </a:r>
          </a:p>
          <a:p>
            <a:r>
              <a:rPr lang="en-GB" dirty="0"/>
              <a:t>Clock Speed Struggles</a:t>
            </a:r>
          </a:p>
          <a:p>
            <a:r>
              <a:rPr lang="en-GB" dirty="0"/>
              <a:t>PCIE Transfer limits</a:t>
            </a:r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08036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734BC0-56C4-78ED-F557-E547B8F08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After 4 months on Noctua 2</a:t>
            </a:r>
          </a:p>
          <a:p>
            <a:r>
              <a:rPr lang="en-GB" dirty="0"/>
              <a:t>47’000 FPGA hours in total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March 8</a:t>
            </a:r>
            <a:r>
              <a:rPr lang="en-GB" baseline="30000" dirty="0"/>
              <a:t>th</a:t>
            </a:r>
            <a:r>
              <a:rPr lang="en-GB" dirty="0"/>
              <a:t> 2023, at 5pm: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r>
              <a:rPr lang="en-GB" dirty="0"/>
              <a:t>        286386577668298411128469151667598498812366</a:t>
            </a:r>
          </a:p>
          <a:p>
            <a:endParaRPr lang="en-BE" sz="21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644F45-265A-61B5-2A04-6A84E8B7EC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2A88D-B8AD-EB4E-81B8-83B63BBCE00F}" type="slidenum">
              <a:rPr lang="en-US" smtClean="0"/>
              <a:t>24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2774D8-CB06-4FE0-F4CD-843F73FB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dirty="0"/>
              <a:t>Computation on Noctua 2</a:t>
            </a:r>
            <a:endParaRPr lang="en-BE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0B68BA-FC9F-E45F-38E0-992F3A345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18" y="6265714"/>
            <a:ext cx="2158730" cy="55873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E53465-C8F7-CE5E-9EB2-D1B896DF8C9F}"/>
              </a:ext>
            </a:extLst>
          </p:cNvPr>
          <p:cNvSpPr txBox="1"/>
          <p:nvPr/>
        </p:nvSpPr>
        <p:spPr>
          <a:xfrm>
            <a:off x="2286000" y="458867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BE" u="sng" dirty="0">
                <a:solidFill>
                  <a:schemeClr val="accent3"/>
                </a:solidFill>
              </a:rPr>
              <a:t>https://arxiv.org/abs/2304.03039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9AC297-578F-544B-87D3-DB2274EC1202}"/>
              </a:ext>
            </a:extLst>
          </p:cNvPr>
          <p:cNvSpPr txBox="1"/>
          <p:nvPr/>
        </p:nvSpPr>
        <p:spPr>
          <a:xfrm>
            <a:off x="2286000" y="508822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BE" u="sng" dirty="0">
                <a:solidFill>
                  <a:schemeClr val="accent3"/>
                </a:solidFill>
              </a:rPr>
              <a:t>https://github.com/VonTum/Dedekind</a:t>
            </a:r>
          </a:p>
        </p:txBody>
      </p:sp>
    </p:spTree>
    <p:extLst>
      <p:ext uri="{BB962C8B-B14F-4D97-AF65-F5344CB8AC3E}">
        <p14:creationId xmlns:p14="http://schemas.microsoft.com/office/powerpoint/2010/main" val="3058015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10C79A0-6826-6B2B-3C50-57208A923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334"/>
            <a:ext cx="4839207" cy="531023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644F45-265A-61B5-2A04-6A84E8B7EC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2A88D-B8AD-EB4E-81B8-83B63BBCE00F}" type="slidenum">
              <a:rPr lang="en-US" smtClean="0"/>
              <a:t>25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2774D8-CB06-4FE0-F4CD-843F73FB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Media Attention</a:t>
            </a:r>
            <a:endParaRPr lang="en-BE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0B68BA-FC9F-E45F-38E0-992F3A345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18" y="6265714"/>
            <a:ext cx="2158730" cy="55873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700544-55B0-E1AF-307B-7051210833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16" r="14166" b="43235"/>
          <a:stretch/>
        </p:blipFill>
        <p:spPr>
          <a:xfrm>
            <a:off x="5029919" y="3841343"/>
            <a:ext cx="4114082" cy="23686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0A6DE8-A2AB-B5EC-26A1-67A582FA3D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98"/>
          <a:stretch/>
        </p:blipFill>
        <p:spPr>
          <a:xfrm>
            <a:off x="4571999" y="339290"/>
            <a:ext cx="4663627" cy="341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5324D0-3D21-BE41-BB19-4F58D49E9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Sporadic Undetected Bitflips</a:t>
            </a:r>
          </a:p>
          <a:p>
            <a:r>
              <a:rPr lang="en-GB" dirty="0"/>
              <a:t>Bad synthesis for dense designs</a:t>
            </a:r>
          </a:p>
          <a:p>
            <a:r>
              <a:rPr lang="en-GB" dirty="0"/>
              <a:t>Clock Speed Struggles</a:t>
            </a:r>
          </a:p>
          <a:p>
            <a:r>
              <a:rPr lang="en-GB" dirty="0"/>
              <a:t>PCIE Transfer limits</a:t>
            </a:r>
          </a:p>
          <a:p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B4FB9D-DB36-9848-F1DC-D056139530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2A88D-B8AD-EB4E-81B8-83B63BBCE00F}" type="slidenum">
              <a:rPr lang="en-US" smtClean="0"/>
              <a:t>26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E77A5D-4E2D-055E-673C-68A69F309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Problems </a:t>
            </a:r>
            <a:r>
              <a:rPr lang="en-GB" dirty="0" err="1"/>
              <a:t>Problems</a:t>
            </a:r>
            <a:r>
              <a:rPr lang="en-GB" dirty="0"/>
              <a:t> </a:t>
            </a:r>
            <a:r>
              <a:rPr lang="en-GB" dirty="0" err="1"/>
              <a:t>Problems</a:t>
            </a:r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6A79AE-CB48-11F4-6EF0-2C28E0005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18" y="6265714"/>
            <a:ext cx="2158730" cy="55873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09524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FCCB9-B9D0-3BE9-8D17-F62E30FFC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AA17-47C8-C447-B5C2-B116468423A7}" type="datetime1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CE593-7F33-3AF7-F791-F7034377F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93780-A501-48B1-5830-73EE5A5A5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F155-69D6-C144-85F3-C1C9AB6A296C}" type="slidenum">
              <a:rPr lang="en-GB" smtClean="0"/>
              <a:t>3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63CC20-C28E-80DD-4F86-0DE056242C1D}"/>
              </a:ext>
            </a:extLst>
          </p:cNvPr>
          <p:cNvSpPr txBox="1"/>
          <p:nvPr/>
        </p:nvSpPr>
        <p:spPr>
          <a:xfrm>
            <a:off x="251909" y="125253"/>
            <a:ext cx="810501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a(0)-a(4) - Dedekind (1897)</a:t>
            </a: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a(5) - Church (1940)</a:t>
            </a: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a(6) - Ward (1946)</a:t>
            </a: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a(7) - Church (1965, verified by Berman and Kohler, 1976)</a:t>
            </a: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a(8) - Wiedemann (1991)</a:t>
            </a: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a(9) -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Jäkel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(2023)</a:t>
            </a:r>
          </a:p>
          <a:p>
            <a:pPr algn="l"/>
            <a:r>
              <a:rPr lang="en-GB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a(9) - Van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Hirtum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De Causmaecker,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Goemaere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Kenter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Riebler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Lass, and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Plessl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(Independent Computation, 2023)</a:t>
            </a:r>
          </a:p>
          <a:p>
            <a:pPr algn="l"/>
            <a:r>
              <a:rPr lang="en-GB" i="0" u="none" strike="noStrike" dirty="0">
                <a:solidFill>
                  <a:srgbClr val="000000"/>
                </a:solidFill>
                <a:effectLst/>
                <a:latin typeface="-webkit-standard"/>
                <a:hlinkClick r:id="rId2"/>
              </a:rPr>
              <a:t>(https://oeis.org/A000372</a:t>
            </a:r>
            <a:r>
              <a:rPr lang="en-GB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)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AED0C206-2254-70A7-3404-8A78D41E2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566892"/>
              </p:ext>
            </p:extLst>
          </p:nvPr>
        </p:nvGraphicFramePr>
        <p:xfrm>
          <a:off x="2276978" y="2769784"/>
          <a:ext cx="6867022" cy="4088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032">
                  <a:extLst>
                    <a:ext uri="{9D8B030D-6E8A-4147-A177-3AD203B41FA5}">
                      <a16:colId xmlns:a16="http://schemas.microsoft.com/office/drawing/2014/main" val="384009882"/>
                    </a:ext>
                  </a:extLst>
                </a:gridCol>
                <a:gridCol w="6094990">
                  <a:extLst>
                    <a:ext uri="{9D8B030D-6E8A-4147-A177-3AD203B41FA5}">
                      <a16:colId xmlns:a16="http://schemas.microsoft.com/office/drawing/2014/main" val="280617307"/>
                    </a:ext>
                  </a:extLst>
                </a:gridCol>
              </a:tblGrid>
              <a:tr h="371656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036897"/>
                  </a:ext>
                </a:extLst>
              </a:tr>
              <a:tr h="371656"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775838"/>
                  </a:ext>
                </a:extLst>
              </a:tr>
              <a:tr h="371656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953912"/>
                  </a:ext>
                </a:extLst>
              </a:tr>
              <a:tr h="371656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561855"/>
                  </a:ext>
                </a:extLst>
              </a:tr>
              <a:tr h="371656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172002"/>
                  </a:ext>
                </a:extLst>
              </a:tr>
              <a:tr h="371656"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457449"/>
                  </a:ext>
                </a:extLst>
              </a:tr>
              <a:tr h="371656"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7581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038381"/>
                  </a:ext>
                </a:extLst>
              </a:tr>
              <a:tr h="371656"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7828354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580725"/>
                  </a:ext>
                </a:extLst>
              </a:tr>
              <a:tr h="371656"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2414682040998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130415"/>
                  </a:ext>
                </a:extLst>
              </a:tr>
              <a:tr h="371656"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56130437228687557907788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733192"/>
                  </a:ext>
                </a:extLst>
              </a:tr>
              <a:tr h="371656"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286386577668298411128469151667598498812366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778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415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document&#10;&#10;Description automatically generated with medium confidence">
            <a:extLst>
              <a:ext uri="{FF2B5EF4-FFF2-40B4-BE49-F238E27FC236}">
                <a16:creationId xmlns:a16="http://schemas.microsoft.com/office/drawing/2014/main" id="{E12EDB26-453F-6561-D550-2F18514C7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0" y="1356268"/>
            <a:ext cx="5829300" cy="182769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72D22E1-9F1A-8DA3-3E30-F94FFCFEF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244" y="1060848"/>
            <a:ext cx="3414713" cy="1064419"/>
          </a:xfrm>
        </p:spPr>
        <p:txBody>
          <a:bodyPr>
            <a:normAutofit fontScale="90000"/>
          </a:bodyPr>
          <a:lstStyle/>
          <a:p>
            <a:r>
              <a:rPr lang="en-GB" dirty="0"/>
              <a:t>Doug Wiedemann, 1991</a:t>
            </a:r>
          </a:p>
        </p:txBody>
      </p:sp>
      <p:pic>
        <p:nvPicPr>
          <p:cNvPr id="17" name="Picture 16" descr="A black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C77C9189-99BA-8FE4-5C73-105D53021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413" y="3888132"/>
            <a:ext cx="5795173" cy="10644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00129E-F0ED-D6EC-1D1C-AAB215F534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18" y="6265714"/>
            <a:ext cx="2158730" cy="55873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43812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EAC8E11-D033-0DB3-9A0C-5CD22D0D1083}"/>
              </a:ext>
            </a:extLst>
          </p:cNvPr>
          <p:cNvSpPr txBox="1">
            <a:spLocks/>
          </p:cNvSpPr>
          <p:nvPr/>
        </p:nvSpPr>
        <p:spPr>
          <a:xfrm>
            <a:off x="4949190" y="1060848"/>
            <a:ext cx="3933767" cy="106441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/>
              <a:t>Lennart Van </a:t>
            </a:r>
            <a:r>
              <a:rPr lang="en-US" sz="3300" dirty="0" err="1"/>
              <a:t>Hirtum</a:t>
            </a:r>
            <a:r>
              <a:rPr lang="en-GB" sz="3300" dirty="0"/>
              <a:t>, 2023</a:t>
            </a:r>
          </a:p>
        </p:txBody>
      </p:sp>
      <p:pic>
        <p:nvPicPr>
          <p:cNvPr id="15" name="Picture 14" descr="A picture containing text, font, white, number&#10;&#10;Description automatically generated">
            <a:extLst>
              <a:ext uri="{FF2B5EF4-FFF2-40B4-BE49-F238E27FC236}">
                <a16:creationId xmlns:a16="http://schemas.microsoft.com/office/drawing/2014/main" id="{9F0A6967-FF95-CC03-6B93-711F71B9C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489" y="3748257"/>
            <a:ext cx="5261366" cy="1205023"/>
          </a:xfrm>
          <a:prstGeom prst="rect">
            <a:avLst/>
          </a:prstGeom>
        </p:spPr>
      </p:pic>
      <p:sp>
        <p:nvSpPr>
          <p:cNvPr id="3" name="Doughnut 2">
            <a:extLst>
              <a:ext uri="{FF2B5EF4-FFF2-40B4-BE49-F238E27FC236}">
                <a16:creationId xmlns:a16="http://schemas.microsoft.com/office/drawing/2014/main" id="{BADE3056-3D94-D9F4-ED8A-3328007DEEBF}"/>
              </a:ext>
            </a:extLst>
          </p:cNvPr>
          <p:cNvSpPr/>
          <p:nvPr/>
        </p:nvSpPr>
        <p:spPr>
          <a:xfrm>
            <a:off x="5199765" y="3185809"/>
            <a:ext cx="2210313" cy="2329917"/>
          </a:xfrm>
          <a:custGeom>
            <a:avLst/>
            <a:gdLst>
              <a:gd name="connsiteX0" fmla="*/ 0 w 3136739"/>
              <a:gd name="connsiteY0" fmla="*/ 1221071 h 2442142"/>
              <a:gd name="connsiteX1" fmla="*/ 1568370 w 3136739"/>
              <a:gd name="connsiteY1" fmla="*/ 0 h 2442142"/>
              <a:gd name="connsiteX2" fmla="*/ 3136740 w 3136739"/>
              <a:gd name="connsiteY2" fmla="*/ 1221071 h 2442142"/>
              <a:gd name="connsiteX3" fmla="*/ 1568370 w 3136739"/>
              <a:gd name="connsiteY3" fmla="*/ 2442142 h 2442142"/>
              <a:gd name="connsiteX4" fmla="*/ 0 w 3136739"/>
              <a:gd name="connsiteY4" fmla="*/ 1221071 h 2442142"/>
              <a:gd name="connsiteX5" fmla="*/ 610536 w 3136739"/>
              <a:gd name="connsiteY5" fmla="*/ 1221071 h 2442142"/>
              <a:gd name="connsiteX6" fmla="*/ 1568370 w 3136739"/>
              <a:gd name="connsiteY6" fmla="*/ 1831607 h 2442142"/>
              <a:gd name="connsiteX7" fmla="*/ 2526204 w 3136739"/>
              <a:gd name="connsiteY7" fmla="*/ 1221071 h 2442142"/>
              <a:gd name="connsiteX8" fmla="*/ 1568370 w 3136739"/>
              <a:gd name="connsiteY8" fmla="*/ 610535 h 2442142"/>
              <a:gd name="connsiteX9" fmla="*/ 610536 w 3136739"/>
              <a:gd name="connsiteY9" fmla="*/ 1221071 h 2442142"/>
              <a:gd name="connsiteX0" fmla="*/ 0 w 3136740"/>
              <a:gd name="connsiteY0" fmla="*/ 1221071 h 2442142"/>
              <a:gd name="connsiteX1" fmla="*/ 1568370 w 3136740"/>
              <a:gd name="connsiteY1" fmla="*/ 0 h 2442142"/>
              <a:gd name="connsiteX2" fmla="*/ 3136740 w 3136740"/>
              <a:gd name="connsiteY2" fmla="*/ 1221071 h 2442142"/>
              <a:gd name="connsiteX3" fmla="*/ 1568370 w 3136740"/>
              <a:gd name="connsiteY3" fmla="*/ 2442142 h 2442142"/>
              <a:gd name="connsiteX4" fmla="*/ 0 w 3136740"/>
              <a:gd name="connsiteY4" fmla="*/ 1221071 h 2442142"/>
              <a:gd name="connsiteX5" fmla="*/ 305736 w 3136740"/>
              <a:gd name="connsiteY5" fmla="*/ 1246471 h 2442142"/>
              <a:gd name="connsiteX6" fmla="*/ 1568370 w 3136740"/>
              <a:gd name="connsiteY6" fmla="*/ 1831607 h 2442142"/>
              <a:gd name="connsiteX7" fmla="*/ 2526204 w 3136740"/>
              <a:gd name="connsiteY7" fmla="*/ 1221071 h 2442142"/>
              <a:gd name="connsiteX8" fmla="*/ 1568370 w 3136740"/>
              <a:gd name="connsiteY8" fmla="*/ 610535 h 2442142"/>
              <a:gd name="connsiteX9" fmla="*/ 305736 w 3136740"/>
              <a:gd name="connsiteY9" fmla="*/ 1246471 h 2442142"/>
              <a:gd name="connsiteX0" fmla="*/ 0 w 3136740"/>
              <a:gd name="connsiteY0" fmla="*/ 1221071 h 2442142"/>
              <a:gd name="connsiteX1" fmla="*/ 1568370 w 3136740"/>
              <a:gd name="connsiteY1" fmla="*/ 0 h 2442142"/>
              <a:gd name="connsiteX2" fmla="*/ 3136740 w 3136740"/>
              <a:gd name="connsiteY2" fmla="*/ 1221071 h 2442142"/>
              <a:gd name="connsiteX3" fmla="*/ 1568370 w 3136740"/>
              <a:gd name="connsiteY3" fmla="*/ 2442142 h 2442142"/>
              <a:gd name="connsiteX4" fmla="*/ 0 w 3136740"/>
              <a:gd name="connsiteY4" fmla="*/ 1221071 h 2442142"/>
              <a:gd name="connsiteX5" fmla="*/ 305736 w 3136740"/>
              <a:gd name="connsiteY5" fmla="*/ 1246471 h 2442142"/>
              <a:gd name="connsiteX6" fmla="*/ 1568370 w 3136740"/>
              <a:gd name="connsiteY6" fmla="*/ 1831607 h 2442142"/>
              <a:gd name="connsiteX7" fmla="*/ 2919904 w 3136740"/>
              <a:gd name="connsiteY7" fmla="*/ 1233771 h 2442142"/>
              <a:gd name="connsiteX8" fmla="*/ 1568370 w 3136740"/>
              <a:gd name="connsiteY8" fmla="*/ 610535 h 2442142"/>
              <a:gd name="connsiteX9" fmla="*/ 305736 w 3136740"/>
              <a:gd name="connsiteY9" fmla="*/ 1246471 h 2442142"/>
              <a:gd name="connsiteX0" fmla="*/ 0 w 3136740"/>
              <a:gd name="connsiteY0" fmla="*/ 1221071 h 2442142"/>
              <a:gd name="connsiteX1" fmla="*/ 1568370 w 3136740"/>
              <a:gd name="connsiteY1" fmla="*/ 0 h 2442142"/>
              <a:gd name="connsiteX2" fmla="*/ 3136740 w 3136740"/>
              <a:gd name="connsiteY2" fmla="*/ 1221071 h 2442142"/>
              <a:gd name="connsiteX3" fmla="*/ 1568370 w 3136740"/>
              <a:gd name="connsiteY3" fmla="*/ 2442142 h 2442142"/>
              <a:gd name="connsiteX4" fmla="*/ 0 w 3136740"/>
              <a:gd name="connsiteY4" fmla="*/ 1221071 h 2442142"/>
              <a:gd name="connsiteX5" fmla="*/ 305736 w 3136740"/>
              <a:gd name="connsiteY5" fmla="*/ 1246471 h 2442142"/>
              <a:gd name="connsiteX6" fmla="*/ 1568370 w 3136740"/>
              <a:gd name="connsiteY6" fmla="*/ 1831607 h 2442142"/>
              <a:gd name="connsiteX7" fmla="*/ 2843704 w 3136740"/>
              <a:gd name="connsiteY7" fmla="*/ 1259171 h 2442142"/>
              <a:gd name="connsiteX8" fmla="*/ 1568370 w 3136740"/>
              <a:gd name="connsiteY8" fmla="*/ 610535 h 2442142"/>
              <a:gd name="connsiteX9" fmla="*/ 305736 w 3136740"/>
              <a:gd name="connsiteY9" fmla="*/ 1246471 h 2442142"/>
              <a:gd name="connsiteX0" fmla="*/ 0 w 3136740"/>
              <a:gd name="connsiteY0" fmla="*/ 1221071 h 2442142"/>
              <a:gd name="connsiteX1" fmla="*/ 1568370 w 3136740"/>
              <a:gd name="connsiteY1" fmla="*/ 0 h 2442142"/>
              <a:gd name="connsiteX2" fmla="*/ 3136740 w 3136740"/>
              <a:gd name="connsiteY2" fmla="*/ 1221071 h 2442142"/>
              <a:gd name="connsiteX3" fmla="*/ 1568370 w 3136740"/>
              <a:gd name="connsiteY3" fmla="*/ 2442142 h 2442142"/>
              <a:gd name="connsiteX4" fmla="*/ 0 w 3136740"/>
              <a:gd name="connsiteY4" fmla="*/ 1221071 h 2442142"/>
              <a:gd name="connsiteX5" fmla="*/ 305736 w 3136740"/>
              <a:gd name="connsiteY5" fmla="*/ 1246471 h 2442142"/>
              <a:gd name="connsiteX6" fmla="*/ 1568370 w 3136740"/>
              <a:gd name="connsiteY6" fmla="*/ 1831607 h 2442142"/>
              <a:gd name="connsiteX7" fmla="*/ 2843704 w 3136740"/>
              <a:gd name="connsiteY7" fmla="*/ 1259171 h 2442142"/>
              <a:gd name="connsiteX8" fmla="*/ 1568370 w 3136740"/>
              <a:gd name="connsiteY8" fmla="*/ 280335 h 2442142"/>
              <a:gd name="connsiteX9" fmla="*/ 305736 w 3136740"/>
              <a:gd name="connsiteY9" fmla="*/ 1246471 h 2442142"/>
              <a:gd name="connsiteX0" fmla="*/ 0 w 3136740"/>
              <a:gd name="connsiteY0" fmla="*/ 1221071 h 2442142"/>
              <a:gd name="connsiteX1" fmla="*/ 1568370 w 3136740"/>
              <a:gd name="connsiteY1" fmla="*/ 0 h 2442142"/>
              <a:gd name="connsiteX2" fmla="*/ 3136740 w 3136740"/>
              <a:gd name="connsiteY2" fmla="*/ 1221071 h 2442142"/>
              <a:gd name="connsiteX3" fmla="*/ 1568370 w 3136740"/>
              <a:gd name="connsiteY3" fmla="*/ 2442142 h 2442142"/>
              <a:gd name="connsiteX4" fmla="*/ 0 w 3136740"/>
              <a:gd name="connsiteY4" fmla="*/ 1221071 h 2442142"/>
              <a:gd name="connsiteX5" fmla="*/ 305736 w 3136740"/>
              <a:gd name="connsiteY5" fmla="*/ 1246471 h 2442142"/>
              <a:gd name="connsiteX6" fmla="*/ 1568370 w 3136740"/>
              <a:gd name="connsiteY6" fmla="*/ 1831607 h 2442142"/>
              <a:gd name="connsiteX7" fmla="*/ 2843704 w 3136740"/>
              <a:gd name="connsiteY7" fmla="*/ 1259171 h 2442142"/>
              <a:gd name="connsiteX8" fmla="*/ 1568370 w 3136740"/>
              <a:gd name="connsiteY8" fmla="*/ 280335 h 2442142"/>
              <a:gd name="connsiteX9" fmla="*/ 305736 w 3136740"/>
              <a:gd name="connsiteY9" fmla="*/ 1246471 h 2442142"/>
              <a:gd name="connsiteX0" fmla="*/ 0 w 3136740"/>
              <a:gd name="connsiteY0" fmla="*/ 1221071 h 2442142"/>
              <a:gd name="connsiteX1" fmla="*/ 1568370 w 3136740"/>
              <a:gd name="connsiteY1" fmla="*/ 0 h 2442142"/>
              <a:gd name="connsiteX2" fmla="*/ 3136740 w 3136740"/>
              <a:gd name="connsiteY2" fmla="*/ 1221071 h 2442142"/>
              <a:gd name="connsiteX3" fmla="*/ 1568370 w 3136740"/>
              <a:gd name="connsiteY3" fmla="*/ 2442142 h 2442142"/>
              <a:gd name="connsiteX4" fmla="*/ 0 w 3136740"/>
              <a:gd name="connsiteY4" fmla="*/ 1221071 h 2442142"/>
              <a:gd name="connsiteX5" fmla="*/ 305736 w 3136740"/>
              <a:gd name="connsiteY5" fmla="*/ 1246471 h 2442142"/>
              <a:gd name="connsiteX6" fmla="*/ 1568370 w 3136740"/>
              <a:gd name="connsiteY6" fmla="*/ 1831607 h 2442142"/>
              <a:gd name="connsiteX7" fmla="*/ 2843704 w 3136740"/>
              <a:gd name="connsiteY7" fmla="*/ 1259171 h 2442142"/>
              <a:gd name="connsiteX8" fmla="*/ 1568370 w 3136740"/>
              <a:gd name="connsiteY8" fmla="*/ 280335 h 2442142"/>
              <a:gd name="connsiteX9" fmla="*/ 305736 w 3136740"/>
              <a:gd name="connsiteY9" fmla="*/ 1246471 h 2442142"/>
              <a:gd name="connsiteX0" fmla="*/ 0 w 3136740"/>
              <a:gd name="connsiteY0" fmla="*/ 1221071 h 2442142"/>
              <a:gd name="connsiteX1" fmla="*/ 1568370 w 3136740"/>
              <a:gd name="connsiteY1" fmla="*/ 0 h 2442142"/>
              <a:gd name="connsiteX2" fmla="*/ 3136740 w 3136740"/>
              <a:gd name="connsiteY2" fmla="*/ 1221071 h 2442142"/>
              <a:gd name="connsiteX3" fmla="*/ 1568370 w 3136740"/>
              <a:gd name="connsiteY3" fmla="*/ 2442142 h 2442142"/>
              <a:gd name="connsiteX4" fmla="*/ 0 w 3136740"/>
              <a:gd name="connsiteY4" fmla="*/ 1221071 h 2442142"/>
              <a:gd name="connsiteX5" fmla="*/ 305736 w 3136740"/>
              <a:gd name="connsiteY5" fmla="*/ 1246471 h 2442142"/>
              <a:gd name="connsiteX6" fmla="*/ 1568370 w 3136740"/>
              <a:gd name="connsiteY6" fmla="*/ 2250707 h 2442142"/>
              <a:gd name="connsiteX7" fmla="*/ 2843704 w 3136740"/>
              <a:gd name="connsiteY7" fmla="*/ 1259171 h 2442142"/>
              <a:gd name="connsiteX8" fmla="*/ 1568370 w 3136740"/>
              <a:gd name="connsiteY8" fmla="*/ 280335 h 2442142"/>
              <a:gd name="connsiteX9" fmla="*/ 305736 w 3136740"/>
              <a:gd name="connsiteY9" fmla="*/ 1246471 h 2442142"/>
              <a:gd name="connsiteX0" fmla="*/ 0 w 3136740"/>
              <a:gd name="connsiteY0" fmla="*/ 1221071 h 2442142"/>
              <a:gd name="connsiteX1" fmla="*/ 1568370 w 3136740"/>
              <a:gd name="connsiteY1" fmla="*/ 0 h 2442142"/>
              <a:gd name="connsiteX2" fmla="*/ 3136740 w 3136740"/>
              <a:gd name="connsiteY2" fmla="*/ 1221071 h 2442142"/>
              <a:gd name="connsiteX3" fmla="*/ 1568370 w 3136740"/>
              <a:gd name="connsiteY3" fmla="*/ 2442142 h 2442142"/>
              <a:gd name="connsiteX4" fmla="*/ 0 w 3136740"/>
              <a:gd name="connsiteY4" fmla="*/ 1221071 h 2442142"/>
              <a:gd name="connsiteX5" fmla="*/ 305736 w 3136740"/>
              <a:gd name="connsiteY5" fmla="*/ 1246471 h 2442142"/>
              <a:gd name="connsiteX6" fmla="*/ 1568370 w 3136740"/>
              <a:gd name="connsiteY6" fmla="*/ 2250707 h 2442142"/>
              <a:gd name="connsiteX7" fmla="*/ 2843704 w 3136740"/>
              <a:gd name="connsiteY7" fmla="*/ 1259171 h 2442142"/>
              <a:gd name="connsiteX8" fmla="*/ 1568370 w 3136740"/>
              <a:gd name="connsiteY8" fmla="*/ 280335 h 2442142"/>
              <a:gd name="connsiteX9" fmla="*/ 305736 w 3136740"/>
              <a:gd name="connsiteY9" fmla="*/ 1246471 h 2442142"/>
              <a:gd name="connsiteX0" fmla="*/ 0 w 3136740"/>
              <a:gd name="connsiteY0" fmla="*/ 1221071 h 2442142"/>
              <a:gd name="connsiteX1" fmla="*/ 1568370 w 3136740"/>
              <a:gd name="connsiteY1" fmla="*/ 0 h 2442142"/>
              <a:gd name="connsiteX2" fmla="*/ 3136740 w 3136740"/>
              <a:gd name="connsiteY2" fmla="*/ 1221071 h 2442142"/>
              <a:gd name="connsiteX3" fmla="*/ 1568370 w 3136740"/>
              <a:gd name="connsiteY3" fmla="*/ 2442142 h 2442142"/>
              <a:gd name="connsiteX4" fmla="*/ 0 w 3136740"/>
              <a:gd name="connsiteY4" fmla="*/ 1221071 h 2442142"/>
              <a:gd name="connsiteX5" fmla="*/ 305736 w 3136740"/>
              <a:gd name="connsiteY5" fmla="*/ 1246471 h 2442142"/>
              <a:gd name="connsiteX6" fmla="*/ 1568370 w 3136740"/>
              <a:gd name="connsiteY6" fmla="*/ 2250707 h 2442142"/>
              <a:gd name="connsiteX7" fmla="*/ 2843704 w 3136740"/>
              <a:gd name="connsiteY7" fmla="*/ 1259171 h 2442142"/>
              <a:gd name="connsiteX8" fmla="*/ 1542970 w 3136740"/>
              <a:gd name="connsiteY8" fmla="*/ 166035 h 2442142"/>
              <a:gd name="connsiteX9" fmla="*/ 305736 w 3136740"/>
              <a:gd name="connsiteY9" fmla="*/ 1246471 h 2442142"/>
              <a:gd name="connsiteX0" fmla="*/ 0 w 3136740"/>
              <a:gd name="connsiteY0" fmla="*/ 1221071 h 2442142"/>
              <a:gd name="connsiteX1" fmla="*/ 1568370 w 3136740"/>
              <a:gd name="connsiteY1" fmla="*/ 0 h 2442142"/>
              <a:gd name="connsiteX2" fmla="*/ 3136740 w 3136740"/>
              <a:gd name="connsiteY2" fmla="*/ 1221071 h 2442142"/>
              <a:gd name="connsiteX3" fmla="*/ 1568370 w 3136740"/>
              <a:gd name="connsiteY3" fmla="*/ 2442142 h 2442142"/>
              <a:gd name="connsiteX4" fmla="*/ 0 w 3136740"/>
              <a:gd name="connsiteY4" fmla="*/ 1221071 h 2442142"/>
              <a:gd name="connsiteX5" fmla="*/ 305736 w 3136740"/>
              <a:gd name="connsiteY5" fmla="*/ 1246471 h 2442142"/>
              <a:gd name="connsiteX6" fmla="*/ 1568370 w 3136740"/>
              <a:gd name="connsiteY6" fmla="*/ 2250707 h 2442142"/>
              <a:gd name="connsiteX7" fmla="*/ 2843704 w 3136740"/>
              <a:gd name="connsiteY7" fmla="*/ 1259171 h 2442142"/>
              <a:gd name="connsiteX8" fmla="*/ 1542970 w 3136740"/>
              <a:gd name="connsiteY8" fmla="*/ 166035 h 2442142"/>
              <a:gd name="connsiteX9" fmla="*/ 305736 w 3136740"/>
              <a:gd name="connsiteY9" fmla="*/ 1246471 h 2442142"/>
              <a:gd name="connsiteX0" fmla="*/ 0 w 3136740"/>
              <a:gd name="connsiteY0" fmla="*/ 1221071 h 2442142"/>
              <a:gd name="connsiteX1" fmla="*/ 1568370 w 3136740"/>
              <a:gd name="connsiteY1" fmla="*/ 0 h 2442142"/>
              <a:gd name="connsiteX2" fmla="*/ 3136740 w 3136740"/>
              <a:gd name="connsiteY2" fmla="*/ 1221071 h 2442142"/>
              <a:gd name="connsiteX3" fmla="*/ 1568370 w 3136740"/>
              <a:gd name="connsiteY3" fmla="*/ 2442142 h 2442142"/>
              <a:gd name="connsiteX4" fmla="*/ 0 w 3136740"/>
              <a:gd name="connsiteY4" fmla="*/ 1221071 h 2442142"/>
              <a:gd name="connsiteX5" fmla="*/ 305736 w 3136740"/>
              <a:gd name="connsiteY5" fmla="*/ 1246471 h 2442142"/>
              <a:gd name="connsiteX6" fmla="*/ 1568370 w 3136740"/>
              <a:gd name="connsiteY6" fmla="*/ 2250707 h 2442142"/>
              <a:gd name="connsiteX7" fmla="*/ 2958004 w 3136740"/>
              <a:gd name="connsiteY7" fmla="*/ 1271871 h 2442142"/>
              <a:gd name="connsiteX8" fmla="*/ 1542970 w 3136740"/>
              <a:gd name="connsiteY8" fmla="*/ 166035 h 2442142"/>
              <a:gd name="connsiteX9" fmla="*/ 305736 w 3136740"/>
              <a:gd name="connsiteY9" fmla="*/ 1246471 h 2442142"/>
              <a:gd name="connsiteX0" fmla="*/ 0 w 3136740"/>
              <a:gd name="connsiteY0" fmla="*/ 1221071 h 2442142"/>
              <a:gd name="connsiteX1" fmla="*/ 1568370 w 3136740"/>
              <a:gd name="connsiteY1" fmla="*/ 0 h 2442142"/>
              <a:gd name="connsiteX2" fmla="*/ 3136740 w 3136740"/>
              <a:gd name="connsiteY2" fmla="*/ 1221071 h 2442142"/>
              <a:gd name="connsiteX3" fmla="*/ 1568370 w 3136740"/>
              <a:gd name="connsiteY3" fmla="*/ 2442142 h 2442142"/>
              <a:gd name="connsiteX4" fmla="*/ 0 w 3136740"/>
              <a:gd name="connsiteY4" fmla="*/ 1221071 h 2442142"/>
              <a:gd name="connsiteX5" fmla="*/ 166036 w 3136740"/>
              <a:gd name="connsiteY5" fmla="*/ 1284571 h 2442142"/>
              <a:gd name="connsiteX6" fmla="*/ 1568370 w 3136740"/>
              <a:gd name="connsiteY6" fmla="*/ 2250707 h 2442142"/>
              <a:gd name="connsiteX7" fmla="*/ 2958004 w 3136740"/>
              <a:gd name="connsiteY7" fmla="*/ 1271871 h 2442142"/>
              <a:gd name="connsiteX8" fmla="*/ 1542970 w 3136740"/>
              <a:gd name="connsiteY8" fmla="*/ 166035 h 2442142"/>
              <a:gd name="connsiteX9" fmla="*/ 166036 w 3136740"/>
              <a:gd name="connsiteY9" fmla="*/ 1284571 h 2442142"/>
              <a:gd name="connsiteX0" fmla="*/ 0 w 3136740"/>
              <a:gd name="connsiteY0" fmla="*/ 1221071 h 2442142"/>
              <a:gd name="connsiteX1" fmla="*/ 1568370 w 3136740"/>
              <a:gd name="connsiteY1" fmla="*/ 0 h 2442142"/>
              <a:gd name="connsiteX2" fmla="*/ 3136740 w 3136740"/>
              <a:gd name="connsiteY2" fmla="*/ 1221071 h 2442142"/>
              <a:gd name="connsiteX3" fmla="*/ 1568370 w 3136740"/>
              <a:gd name="connsiteY3" fmla="*/ 2442142 h 2442142"/>
              <a:gd name="connsiteX4" fmla="*/ 0 w 3136740"/>
              <a:gd name="connsiteY4" fmla="*/ 1221071 h 2442142"/>
              <a:gd name="connsiteX5" fmla="*/ 166036 w 3136740"/>
              <a:gd name="connsiteY5" fmla="*/ 1284571 h 2442142"/>
              <a:gd name="connsiteX6" fmla="*/ 1568370 w 3136740"/>
              <a:gd name="connsiteY6" fmla="*/ 2250707 h 2442142"/>
              <a:gd name="connsiteX7" fmla="*/ 2939981 w 3136740"/>
              <a:gd name="connsiteY7" fmla="*/ 1218624 h 2442142"/>
              <a:gd name="connsiteX8" fmla="*/ 1542970 w 3136740"/>
              <a:gd name="connsiteY8" fmla="*/ 166035 h 2442142"/>
              <a:gd name="connsiteX9" fmla="*/ 166036 w 3136740"/>
              <a:gd name="connsiteY9" fmla="*/ 1284571 h 2442142"/>
              <a:gd name="connsiteX0" fmla="*/ 0 w 3136740"/>
              <a:gd name="connsiteY0" fmla="*/ 1221071 h 2442142"/>
              <a:gd name="connsiteX1" fmla="*/ 1568370 w 3136740"/>
              <a:gd name="connsiteY1" fmla="*/ 0 h 2442142"/>
              <a:gd name="connsiteX2" fmla="*/ 3136740 w 3136740"/>
              <a:gd name="connsiteY2" fmla="*/ 1221071 h 2442142"/>
              <a:gd name="connsiteX3" fmla="*/ 1568370 w 3136740"/>
              <a:gd name="connsiteY3" fmla="*/ 2442142 h 2442142"/>
              <a:gd name="connsiteX4" fmla="*/ 0 w 3136740"/>
              <a:gd name="connsiteY4" fmla="*/ 1221071 h 2442142"/>
              <a:gd name="connsiteX5" fmla="*/ 166036 w 3136740"/>
              <a:gd name="connsiteY5" fmla="*/ 1284571 h 2442142"/>
              <a:gd name="connsiteX6" fmla="*/ 1568370 w 3136740"/>
              <a:gd name="connsiteY6" fmla="*/ 2250707 h 2442142"/>
              <a:gd name="connsiteX7" fmla="*/ 2939981 w 3136740"/>
              <a:gd name="connsiteY7" fmla="*/ 1258559 h 2442142"/>
              <a:gd name="connsiteX8" fmla="*/ 1542970 w 3136740"/>
              <a:gd name="connsiteY8" fmla="*/ 166035 h 2442142"/>
              <a:gd name="connsiteX9" fmla="*/ 166036 w 3136740"/>
              <a:gd name="connsiteY9" fmla="*/ 1284571 h 2442142"/>
              <a:gd name="connsiteX0" fmla="*/ 0 w 3136740"/>
              <a:gd name="connsiteY0" fmla="*/ 1221071 h 2442142"/>
              <a:gd name="connsiteX1" fmla="*/ 1568370 w 3136740"/>
              <a:gd name="connsiteY1" fmla="*/ 0 h 2442142"/>
              <a:gd name="connsiteX2" fmla="*/ 3136740 w 3136740"/>
              <a:gd name="connsiteY2" fmla="*/ 1221071 h 2442142"/>
              <a:gd name="connsiteX3" fmla="*/ 1568370 w 3136740"/>
              <a:gd name="connsiteY3" fmla="*/ 2442142 h 2442142"/>
              <a:gd name="connsiteX4" fmla="*/ 0 w 3136740"/>
              <a:gd name="connsiteY4" fmla="*/ 1221071 h 2442142"/>
              <a:gd name="connsiteX5" fmla="*/ 166036 w 3136740"/>
              <a:gd name="connsiteY5" fmla="*/ 1284571 h 2442142"/>
              <a:gd name="connsiteX6" fmla="*/ 1568370 w 3136740"/>
              <a:gd name="connsiteY6" fmla="*/ 2250707 h 2442142"/>
              <a:gd name="connsiteX7" fmla="*/ 2921958 w 3136740"/>
              <a:gd name="connsiteY7" fmla="*/ 1192001 h 2442142"/>
              <a:gd name="connsiteX8" fmla="*/ 1542970 w 3136740"/>
              <a:gd name="connsiteY8" fmla="*/ 166035 h 2442142"/>
              <a:gd name="connsiteX9" fmla="*/ 166036 w 3136740"/>
              <a:gd name="connsiteY9" fmla="*/ 1284571 h 2442142"/>
              <a:gd name="connsiteX0" fmla="*/ 0 w 3136740"/>
              <a:gd name="connsiteY0" fmla="*/ 1221071 h 2442142"/>
              <a:gd name="connsiteX1" fmla="*/ 1568370 w 3136740"/>
              <a:gd name="connsiteY1" fmla="*/ 0 h 2442142"/>
              <a:gd name="connsiteX2" fmla="*/ 3136740 w 3136740"/>
              <a:gd name="connsiteY2" fmla="*/ 1221071 h 2442142"/>
              <a:gd name="connsiteX3" fmla="*/ 1568370 w 3136740"/>
              <a:gd name="connsiteY3" fmla="*/ 2442142 h 2442142"/>
              <a:gd name="connsiteX4" fmla="*/ 0 w 3136740"/>
              <a:gd name="connsiteY4" fmla="*/ 1221071 h 2442142"/>
              <a:gd name="connsiteX5" fmla="*/ 166036 w 3136740"/>
              <a:gd name="connsiteY5" fmla="*/ 1284571 h 2442142"/>
              <a:gd name="connsiteX6" fmla="*/ 1568370 w 3136740"/>
              <a:gd name="connsiteY6" fmla="*/ 2250707 h 2442142"/>
              <a:gd name="connsiteX7" fmla="*/ 2921958 w 3136740"/>
              <a:gd name="connsiteY7" fmla="*/ 1258559 h 2442142"/>
              <a:gd name="connsiteX8" fmla="*/ 1542970 w 3136740"/>
              <a:gd name="connsiteY8" fmla="*/ 166035 h 2442142"/>
              <a:gd name="connsiteX9" fmla="*/ 166036 w 3136740"/>
              <a:gd name="connsiteY9" fmla="*/ 1284571 h 2442142"/>
              <a:gd name="connsiteX0" fmla="*/ 0 w 3136740"/>
              <a:gd name="connsiteY0" fmla="*/ 1221071 h 2442142"/>
              <a:gd name="connsiteX1" fmla="*/ 1568370 w 3136740"/>
              <a:gd name="connsiteY1" fmla="*/ 0 h 2442142"/>
              <a:gd name="connsiteX2" fmla="*/ 3136740 w 3136740"/>
              <a:gd name="connsiteY2" fmla="*/ 1221071 h 2442142"/>
              <a:gd name="connsiteX3" fmla="*/ 1568370 w 3136740"/>
              <a:gd name="connsiteY3" fmla="*/ 2442142 h 2442142"/>
              <a:gd name="connsiteX4" fmla="*/ 0 w 3136740"/>
              <a:gd name="connsiteY4" fmla="*/ 1221071 h 2442142"/>
              <a:gd name="connsiteX5" fmla="*/ 166036 w 3136740"/>
              <a:gd name="connsiteY5" fmla="*/ 1284571 h 2442142"/>
              <a:gd name="connsiteX6" fmla="*/ 1568370 w 3136740"/>
              <a:gd name="connsiteY6" fmla="*/ 2250707 h 2442142"/>
              <a:gd name="connsiteX7" fmla="*/ 2921958 w 3136740"/>
              <a:gd name="connsiteY7" fmla="*/ 1205312 h 2442142"/>
              <a:gd name="connsiteX8" fmla="*/ 1542970 w 3136740"/>
              <a:gd name="connsiteY8" fmla="*/ 166035 h 2442142"/>
              <a:gd name="connsiteX9" fmla="*/ 166036 w 3136740"/>
              <a:gd name="connsiteY9" fmla="*/ 1284571 h 2442142"/>
              <a:gd name="connsiteX0" fmla="*/ 0 w 3136740"/>
              <a:gd name="connsiteY0" fmla="*/ 1221071 h 2442142"/>
              <a:gd name="connsiteX1" fmla="*/ 1568370 w 3136740"/>
              <a:gd name="connsiteY1" fmla="*/ 0 h 2442142"/>
              <a:gd name="connsiteX2" fmla="*/ 3136740 w 3136740"/>
              <a:gd name="connsiteY2" fmla="*/ 1221071 h 2442142"/>
              <a:gd name="connsiteX3" fmla="*/ 1568370 w 3136740"/>
              <a:gd name="connsiteY3" fmla="*/ 2442142 h 2442142"/>
              <a:gd name="connsiteX4" fmla="*/ 0 w 3136740"/>
              <a:gd name="connsiteY4" fmla="*/ 1221071 h 2442142"/>
              <a:gd name="connsiteX5" fmla="*/ 166036 w 3136740"/>
              <a:gd name="connsiteY5" fmla="*/ 1284571 h 2442142"/>
              <a:gd name="connsiteX6" fmla="*/ 1568370 w 3136740"/>
              <a:gd name="connsiteY6" fmla="*/ 2250707 h 2442142"/>
              <a:gd name="connsiteX7" fmla="*/ 2921958 w 3136740"/>
              <a:gd name="connsiteY7" fmla="*/ 1258559 h 2442142"/>
              <a:gd name="connsiteX8" fmla="*/ 1542970 w 3136740"/>
              <a:gd name="connsiteY8" fmla="*/ 166035 h 2442142"/>
              <a:gd name="connsiteX9" fmla="*/ 166036 w 3136740"/>
              <a:gd name="connsiteY9" fmla="*/ 1284571 h 244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36740" h="2442142">
                <a:moveTo>
                  <a:pt x="0" y="1221071"/>
                </a:moveTo>
                <a:cubicBezTo>
                  <a:pt x="0" y="546692"/>
                  <a:pt x="702183" y="0"/>
                  <a:pt x="1568370" y="0"/>
                </a:cubicBezTo>
                <a:cubicBezTo>
                  <a:pt x="2434557" y="0"/>
                  <a:pt x="3136740" y="546692"/>
                  <a:pt x="3136740" y="1221071"/>
                </a:cubicBezTo>
                <a:cubicBezTo>
                  <a:pt x="3136740" y="1895450"/>
                  <a:pt x="2434557" y="2442142"/>
                  <a:pt x="1568370" y="2442142"/>
                </a:cubicBezTo>
                <a:cubicBezTo>
                  <a:pt x="702183" y="2442142"/>
                  <a:pt x="0" y="1895450"/>
                  <a:pt x="0" y="1221071"/>
                </a:cubicBezTo>
                <a:close/>
                <a:moveTo>
                  <a:pt x="166036" y="1284571"/>
                </a:moveTo>
                <a:cubicBezTo>
                  <a:pt x="170269" y="1632016"/>
                  <a:pt x="1109050" y="2255042"/>
                  <a:pt x="1568370" y="2250707"/>
                </a:cubicBezTo>
                <a:cubicBezTo>
                  <a:pt x="2027690" y="2246372"/>
                  <a:pt x="2921958" y="1595749"/>
                  <a:pt x="2921958" y="1258559"/>
                </a:cubicBezTo>
                <a:cubicBezTo>
                  <a:pt x="2921958" y="921369"/>
                  <a:pt x="2002290" y="161700"/>
                  <a:pt x="1542970" y="166035"/>
                </a:cubicBezTo>
                <a:cubicBezTo>
                  <a:pt x="1083650" y="170370"/>
                  <a:pt x="161803" y="937126"/>
                  <a:pt x="166036" y="1284571"/>
                </a:cubicBezTo>
                <a:close/>
              </a:path>
            </a:pathLst>
          </a:custGeom>
          <a:ln w="12700" cmpd="sng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 descr="A black and white math symbols&#10;&#10;Description automatically generated with medium confidence">
            <a:extLst>
              <a:ext uri="{FF2B5EF4-FFF2-40B4-BE49-F238E27FC236}">
                <a16:creationId xmlns:a16="http://schemas.microsoft.com/office/drawing/2014/main" id="{ACCC4C73-ACAE-082B-73D9-1324FDCBF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6" y="2301476"/>
            <a:ext cx="4830550" cy="1127524"/>
          </a:xfrm>
          <a:prstGeom prst="rect">
            <a:avLst/>
          </a:prstGeom>
        </p:spPr>
      </p:pic>
      <p:sp>
        <p:nvSpPr>
          <p:cNvPr id="2" name="Doughnut 1">
            <a:extLst>
              <a:ext uri="{FF2B5EF4-FFF2-40B4-BE49-F238E27FC236}">
                <a16:creationId xmlns:a16="http://schemas.microsoft.com/office/drawing/2014/main" id="{0441A63D-FE32-4A11-0CA2-A43E6E8A4111}"/>
              </a:ext>
            </a:extLst>
          </p:cNvPr>
          <p:cNvSpPr/>
          <p:nvPr/>
        </p:nvSpPr>
        <p:spPr>
          <a:xfrm>
            <a:off x="2986268" y="2189578"/>
            <a:ext cx="1435261" cy="1081582"/>
          </a:xfrm>
          <a:prstGeom prst="don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463BB3-6ADB-4434-2BE6-CB5446257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18" y="6265714"/>
            <a:ext cx="2158730" cy="55873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6752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7C908-6CC9-5189-C7BF-B17768901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“P-Coefficient”</a:t>
            </a:r>
          </a:p>
        </p:txBody>
      </p:sp>
      <p:pic>
        <p:nvPicPr>
          <p:cNvPr id="8" name="Content Placeholder 7" descr="A math equations and formulas&#10;&#10;Description automatically generated">
            <a:extLst>
              <a:ext uri="{FF2B5EF4-FFF2-40B4-BE49-F238E27FC236}">
                <a16:creationId xmlns:a16="http://schemas.microsoft.com/office/drawing/2014/main" id="{DE1842DB-1D9E-2B30-D9D8-2EC3FCCC9B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9" y="1276763"/>
            <a:ext cx="7340600" cy="16891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9D36F-8A8A-4F92-80FD-8EB423C22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CA45-0E60-2644-B95A-C96004677BEA}" type="datetime1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D6368-64EA-9648-8518-76880A76F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2B422-55C9-C14E-C0C5-1982B0025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F155-69D6-C144-85F3-C1C9AB6A296C}" type="slidenum">
              <a:rPr lang="en-GB" smtClean="0"/>
              <a:t>6</a:t>
            </a:fld>
            <a:endParaRPr lang="en-GB"/>
          </a:p>
        </p:txBody>
      </p:sp>
      <p:pic>
        <p:nvPicPr>
          <p:cNvPr id="37" name="Picture 36" descr="A black symbols on a white background&#10;&#10;Description automatically generated">
            <a:extLst>
              <a:ext uri="{FF2B5EF4-FFF2-40B4-BE49-F238E27FC236}">
                <a16:creationId xmlns:a16="http://schemas.microsoft.com/office/drawing/2014/main" id="{3201AF93-7062-D8FF-995C-AB5D46D2C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152" y="3896119"/>
            <a:ext cx="1409700" cy="952500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0BF6673C-9DED-8D32-A846-9542C0726CC1}"/>
              </a:ext>
            </a:extLst>
          </p:cNvPr>
          <p:cNvGrpSpPr/>
          <p:nvPr/>
        </p:nvGrpSpPr>
        <p:grpSpPr>
          <a:xfrm>
            <a:off x="2084800" y="3205277"/>
            <a:ext cx="1805150" cy="2576492"/>
            <a:chOff x="646500" y="3038998"/>
            <a:chExt cx="1805150" cy="257649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1F57040-43B0-F941-3DDE-E9C36FCBC961}"/>
                </a:ext>
              </a:extLst>
            </p:cNvPr>
            <p:cNvSpPr/>
            <p:nvPr/>
          </p:nvSpPr>
          <p:spPr>
            <a:xfrm>
              <a:off x="1440000" y="4814950"/>
              <a:ext cx="274500" cy="32855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A633315-9022-1373-1747-4D8ABEE204FC}"/>
                </a:ext>
              </a:extLst>
            </p:cNvPr>
            <p:cNvSpPr/>
            <p:nvPr/>
          </p:nvSpPr>
          <p:spPr>
            <a:xfrm>
              <a:off x="1440000" y="3501000"/>
              <a:ext cx="274500" cy="32855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C57B06B-0983-6F0D-EDED-6F55DB689B10}"/>
                </a:ext>
              </a:extLst>
            </p:cNvPr>
            <p:cNvSpPr/>
            <p:nvPr/>
          </p:nvSpPr>
          <p:spPr>
            <a:xfrm>
              <a:off x="949500" y="4157975"/>
              <a:ext cx="274500" cy="32855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B9CA61B-E625-42B2-C9C8-5DFDF6A705A6}"/>
                </a:ext>
              </a:extLst>
            </p:cNvPr>
            <p:cNvSpPr/>
            <p:nvPr/>
          </p:nvSpPr>
          <p:spPr>
            <a:xfrm>
              <a:off x="1885500" y="4157975"/>
              <a:ext cx="274500" cy="32855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B5C5B87-4FEB-4EF7-6516-4DAEA5F974CD}"/>
                </a:ext>
              </a:extLst>
            </p:cNvPr>
            <p:cNvCxnSpPr>
              <a:stCxn id="9" idx="7"/>
              <a:endCxn id="12" idx="3"/>
            </p:cNvCxnSpPr>
            <p:nvPr/>
          </p:nvCxnSpPr>
          <p:spPr>
            <a:xfrm flipV="1">
              <a:off x="1674300" y="4438410"/>
              <a:ext cx="251400" cy="424655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9C0D910-2872-B052-8A39-5A4DE6AF2EEA}"/>
                </a:ext>
              </a:extLst>
            </p:cNvPr>
            <p:cNvCxnSpPr>
              <a:cxnSpLocks/>
              <a:stCxn id="9" idx="1"/>
              <a:endCxn id="11" idx="5"/>
            </p:cNvCxnSpPr>
            <p:nvPr/>
          </p:nvCxnSpPr>
          <p:spPr>
            <a:xfrm flipH="1" flipV="1">
              <a:off x="1183800" y="4438410"/>
              <a:ext cx="296400" cy="424655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C7C78D4-28E6-F186-612B-C31E1C52E35D}"/>
                </a:ext>
              </a:extLst>
            </p:cNvPr>
            <p:cNvCxnSpPr>
              <a:cxnSpLocks/>
              <a:stCxn id="11" idx="7"/>
              <a:endCxn id="10" idx="3"/>
            </p:cNvCxnSpPr>
            <p:nvPr/>
          </p:nvCxnSpPr>
          <p:spPr>
            <a:xfrm flipV="1">
              <a:off x="1183800" y="3781435"/>
              <a:ext cx="296400" cy="424655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022066F-CEB6-6C16-A663-9F6F9D159EA6}"/>
                </a:ext>
              </a:extLst>
            </p:cNvPr>
            <p:cNvCxnSpPr>
              <a:cxnSpLocks/>
              <a:stCxn id="12" idx="1"/>
              <a:endCxn id="10" idx="5"/>
            </p:cNvCxnSpPr>
            <p:nvPr/>
          </p:nvCxnSpPr>
          <p:spPr>
            <a:xfrm flipH="1" flipV="1">
              <a:off x="1674300" y="3781435"/>
              <a:ext cx="251400" cy="424655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6BF4DCD-140F-BF82-E827-4A5547C35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500" y="4264081"/>
              <a:ext cx="228600" cy="3175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1D39D6F-5617-61CA-0A15-86CAF4464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0350" y="4264081"/>
              <a:ext cx="241300" cy="21590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627D622-0B1E-B1CB-326A-E8AC895BC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750" y="3995950"/>
              <a:ext cx="183450" cy="183450"/>
            </a:xfrm>
            <a:prstGeom prst="rect">
              <a:avLst/>
            </a:prstGeom>
          </p:spPr>
        </p:pic>
        <p:pic>
          <p:nvPicPr>
            <p:cNvPr id="39" name="Picture 38" descr="A black symbols on a white background&#10;&#10;Description automatically generated">
              <a:extLst>
                <a:ext uri="{FF2B5EF4-FFF2-40B4-BE49-F238E27FC236}">
                  <a16:creationId xmlns:a16="http://schemas.microsoft.com/office/drawing/2014/main" id="{5CD27CDC-2423-FD73-7A09-1C1272179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119" y="5234490"/>
              <a:ext cx="787400" cy="381000"/>
            </a:xfrm>
            <a:prstGeom prst="rect">
              <a:avLst/>
            </a:prstGeom>
          </p:spPr>
        </p:pic>
        <p:pic>
          <p:nvPicPr>
            <p:cNvPr id="41" name="Picture 40" descr="A group of black symbols&#10;&#10;Description automatically generated">
              <a:extLst>
                <a:ext uri="{FF2B5EF4-FFF2-40B4-BE49-F238E27FC236}">
                  <a16:creationId xmlns:a16="http://schemas.microsoft.com/office/drawing/2014/main" id="{90C79EF0-D102-66B9-8D45-72F288B3C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000" y="3038998"/>
              <a:ext cx="825264" cy="450144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B55D4C6-8C09-1BF2-0A1F-A2B48DA6CA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18" y="6265714"/>
            <a:ext cx="2158730" cy="55873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37820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CBA5C-B1D9-FFA1-94B6-FC1128AB7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8CFC-A9CE-AA4E-BAA9-89DFE9C0D8D5}" type="datetime1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DE7B9-7818-C522-943A-371186C41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C8CB6-C964-8A48-05C8-080D9E660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F155-69D6-C144-85F3-C1C9AB6A296C}" type="slidenum">
              <a:rPr lang="en-GB" smtClean="0"/>
              <a:t>7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58F04F-CB0C-95C2-893A-0CF697904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550" y="1697019"/>
            <a:ext cx="5422900" cy="622300"/>
          </a:xfrm>
          <a:prstGeom prst="rect">
            <a:avLst/>
          </a:prstGeom>
        </p:spPr>
      </p:pic>
      <p:pic>
        <p:nvPicPr>
          <p:cNvPr id="9" name="Picture 8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FA4327C3-B2EE-A307-79A1-FC62FCD3B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36538"/>
            <a:ext cx="7772400" cy="266132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645E6EC-DB40-3EBC-A37F-D1BC0135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16000"/>
            <a:ext cx="7991738" cy="1152000"/>
          </a:xfrm>
        </p:spPr>
        <p:txBody>
          <a:bodyPr/>
          <a:lstStyle/>
          <a:p>
            <a:pPr algn="ctr"/>
            <a:r>
              <a:rPr lang="en-GB" dirty="0"/>
              <a:t>“P-Coefficient”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B9E458-C85D-CBA4-DC48-AB5F4AA9B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18" y="6265714"/>
            <a:ext cx="2158730" cy="55873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05686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1D1AF-8EC8-2B24-22E3-44F344F4F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Intervals</a:t>
            </a:r>
          </a:p>
        </p:txBody>
      </p:sp>
      <p:pic>
        <p:nvPicPr>
          <p:cNvPr id="8" name="Content Placeholder 7" descr="A math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60A26618-9F95-7F9E-3797-EE91F2CAE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12" y="1460500"/>
            <a:ext cx="5448300" cy="39370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B69B0-3119-7FE7-D90F-F98BABFCE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3160-E053-1848-B02D-94C08177FCC7}" type="datetime1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52633-075B-45DC-1CE3-8239106EF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98F61-4E52-D6E5-B449-A593977C8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F155-69D6-C144-85F3-C1C9AB6A296C}" type="slidenum">
              <a:rPr lang="en-GB" smtClean="0"/>
              <a:t>8</a:t>
            </a:fld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DBF435D-F6E8-0463-54A2-AE8F6709BA64}"/>
              </a:ext>
            </a:extLst>
          </p:cNvPr>
          <p:cNvGrpSpPr/>
          <p:nvPr/>
        </p:nvGrpSpPr>
        <p:grpSpPr>
          <a:xfrm>
            <a:off x="6418798" y="2887883"/>
            <a:ext cx="2470559" cy="1776714"/>
            <a:chOff x="6910086" y="3964328"/>
            <a:chExt cx="1662203" cy="1082234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CA1EE97-BB81-5ADC-292B-F4E42DCF716C}"/>
                </a:ext>
              </a:extLst>
            </p:cNvPr>
            <p:cNvCxnSpPr>
              <a:cxnSpLocks/>
            </p:cNvCxnSpPr>
            <p:nvPr/>
          </p:nvCxnSpPr>
          <p:spPr>
            <a:xfrm>
              <a:off x="6914637" y="5046562"/>
              <a:ext cx="165765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806DA7C-8A06-EB39-94C7-295AACAF63CE}"/>
                </a:ext>
              </a:extLst>
            </p:cNvPr>
            <p:cNvCxnSpPr>
              <a:cxnSpLocks/>
            </p:cNvCxnSpPr>
            <p:nvPr/>
          </p:nvCxnSpPr>
          <p:spPr>
            <a:xfrm>
              <a:off x="6910086" y="4678101"/>
              <a:ext cx="83337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81027B9-8E88-1164-60E2-5A32897C22BD}"/>
                </a:ext>
              </a:extLst>
            </p:cNvPr>
            <p:cNvCxnSpPr>
              <a:cxnSpLocks/>
            </p:cNvCxnSpPr>
            <p:nvPr/>
          </p:nvCxnSpPr>
          <p:spPr>
            <a:xfrm>
              <a:off x="6910086" y="4321214"/>
              <a:ext cx="6308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923338E-E020-1579-2374-782A2E0EF39C}"/>
                </a:ext>
              </a:extLst>
            </p:cNvPr>
            <p:cNvCxnSpPr>
              <a:cxnSpLocks/>
            </p:cNvCxnSpPr>
            <p:nvPr/>
          </p:nvCxnSpPr>
          <p:spPr>
            <a:xfrm>
              <a:off x="6910086" y="3964328"/>
              <a:ext cx="20255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7C86C71-1736-446D-0B60-90F601B8F721}"/>
                </a:ext>
              </a:extLst>
            </p:cNvPr>
            <p:cNvCxnSpPr>
              <a:cxnSpLocks/>
            </p:cNvCxnSpPr>
            <p:nvPr/>
          </p:nvCxnSpPr>
          <p:spPr>
            <a:xfrm>
              <a:off x="6914637" y="4863296"/>
              <a:ext cx="1488583" cy="0"/>
            </a:xfrm>
            <a:prstGeom prst="line">
              <a:avLst/>
            </a:prstGeom>
            <a:ln w="3492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672C9D0-3235-5D9D-464E-8B788E064CC9}"/>
                </a:ext>
              </a:extLst>
            </p:cNvPr>
            <p:cNvCxnSpPr>
              <a:cxnSpLocks/>
            </p:cNvCxnSpPr>
            <p:nvPr/>
          </p:nvCxnSpPr>
          <p:spPr>
            <a:xfrm>
              <a:off x="6914637" y="4506410"/>
              <a:ext cx="828826" cy="0"/>
            </a:xfrm>
            <a:prstGeom prst="line">
              <a:avLst/>
            </a:prstGeom>
            <a:ln w="3492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3364717-7CCF-C0EB-30FE-0040C107E9A0}"/>
                </a:ext>
              </a:extLst>
            </p:cNvPr>
            <p:cNvCxnSpPr>
              <a:cxnSpLocks/>
            </p:cNvCxnSpPr>
            <p:nvPr/>
          </p:nvCxnSpPr>
          <p:spPr>
            <a:xfrm>
              <a:off x="6914637" y="4147594"/>
              <a:ext cx="335263" cy="0"/>
            </a:xfrm>
            <a:prstGeom prst="line">
              <a:avLst/>
            </a:prstGeom>
            <a:ln w="3492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8374F89-1C17-165C-E4BF-D481117FBA0F}"/>
              </a:ext>
            </a:extLst>
          </p:cNvPr>
          <p:cNvSpPr/>
          <p:nvPr/>
        </p:nvSpPr>
        <p:spPr>
          <a:xfrm>
            <a:off x="6425562" y="2887883"/>
            <a:ext cx="294300" cy="541117"/>
          </a:xfrm>
          <a:prstGeom prst="rect">
            <a:avLst/>
          </a:prstGeom>
          <a:solidFill>
            <a:schemeClr val="accent1">
              <a:alpha val="3851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12275E2-1EBA-C93F-E71F-C80CA81CCC31}"/>
              </a:ext>
            </a:extLst>
          </p:cNvPr>
          <p:cNvSpPr/>
          <p:nvPr/>
        </p:nvSpPr>
        <p:spPr>
          <a:xfrm>
            <a:off x="6425562" y="3458650"/>
            <a:ext cx="930834" cy="541117"/>
          </a:xfrm>
          <a:prstGeom prst="rect">
            <a:avLst/>
          </a:prstGeom>
          <a:solidFill>
            <a:schemeClr val="accent1">
              <a:alpha val="3851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CFCD138-0B94-061F-6565-A3A68BB9C680}"/>
              </a:ext>
            </a:extLst>
          </p:cNvPr>
          <p:cNvSpPr/>
          <p:nvPr/>
        </p:nvSpPr>
        <p:spPr>
          <a:xfrm>
            <a:off x="6425562" y="4048382"/>
            <a:ext cx="1231896" cy="541117"/>
          </a:xfrm>
          <a:prstGeom prst="rect">
            <a:avLst/>
          </a:prstGeom>
          <a:solidFill>
            <a:schemeClr val="accent1">
              <a:alpha val="3851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5964CC-9384-8D16-DF8D-0CCFF990C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18" y="6265714"/>
            <a:ext cx="2158730" cy="55873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55229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5B2A-AC82-D43C-C468-38BBF1552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Intervals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69B75-2737-11DB-B9A8-C048FE4B6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A15E-6031-8643-8B49-815E589DA255}" type="datetime1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5017C-E1F1-99BF-3ADC-240E29358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367CD-1A9B-3C4F-3C29-7809E00A8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F155-69D6-C144-85F3-C1C9AB6A296C}" type="slidenum">
              <a:rPr lang="en-GB" smtClean="0"/>
              <a:t>9</a:t>
            </a:fld>
            <a:endParaRPr lang="en-GB"/>
          </a:p>
        </p:txBody>
      </p:sp>
      <p:pic>
        <p:nvPicPr>
          <p:cNvPr id="9" name="Picture 8" descr="A black and white math symbols&#10;&#10;Description automatically generated with medium confidence">
            <a:extLst>
              <a:ext uri="{FF2B5EF4-FFF2-40B4-BE49-F238E27FC236}">
                <a16:creationId xmlns:a16="http://schemas.microsoft.com/office/drawing/2014/main" id="{F04BEDD6-4630-1256-1228-68CE3FF7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19" y="1191999"/>
            <a:ext cx="5168900" cy="12065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D756D33-F5E2-E14B-7CFB-14A0073D2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2700102"/>
            <a:ext cx="7991738" cy="3214561"/>
          </a:xfrm>
        </p:spPr>
        <p:txBody>
          <a:bodyPr>
            <a:normAutofit/>
          </a:bodyPr>
          <a:lstStyle/>
          <a:p>
            <a:r>
              <a:rPr lang="en-GB" dirty="0"/>
              <a:t>Our computation</a:t>
            </a:r>
          </a:p>
          <a:p>
            <a:pPr lvl="1"/>
            <a:r>
              <a:rPr lang="en-GB" dirty="0"/>
              <a:t>Compute all non symmetric intervals in D</a:t>
            </a:r>
            <a:r>
              <a:rPr lang="en-GB" baseline="-25000" dirty="0"/>
              <a:t>7</a:t>
            </a:r>
            <a:endParaRPr lang="en-GB" dirty="0"/>
          </a:p>
          <a:p>
            <a:pPr lvl="1"/>
            <a:r>
              <a:rPr lang="en-GB" dirty="0"/>
              <a:t>Compute the P-coefficients</a:t>
            </a:r>
          </a:p>
          <a:p>
            <a:pPr lvl="1"/>
            <a:r>
              <a:rPr lang="en-GB" dirty="0"/>
              <a:t>Sum</a:t>
            </a:r>
          </a:p>
          <a:p>
            <a:r>
              <a:rPr lang="en-GB" dirty="0" err="1"/>
              <a:t>Pawelski’s</a:t>
            </a:r>
            <a:r>
              <a:rPr lang="en-GB" dirty="0"/>
              <a:t> improvement for the intervals</a:t>
            </a:r>
          </a:p>
          <a:p>
            <a:pPr lvl="1"/>
            <a:r>
              <a:rPr lang="en-GB" dirty="0"/>
              <a:t>A version of Wiedemann’s Formula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DFC894-34AF-2276-0FDE-A93D78A8B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18" y="6265714"/>
            <a:ext cx="2158730" cy="55873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15446263"/>
      </p:ext>
    </p:extLst>
  </p:cSld>
  <p:clrMapOvr>
    <a:masterClrMapping/>
  </p:clrMapOvr>
</p:sld>
</file>

<file path=ppt/theme/theme1.xml><?xml version="1.0" encoding="utf-8"?>
<a:theme xmlns:a="http://schemas.openxmlformats.org/drawingml/2006/main" name="KU Leuven sedes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LeuvenKULAK" id="{6497D904-AE2D-FC48-BE4E-539F0029B038}" vid="{E7FC0379-1F30-2143-BC2D-B334A9FE14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KU Leuven sedes</Template>
  <TotalTime>0</TotalTime>
  <Words>407</Words>
  <Application>Microsoft Office PowerPoint</Application>
  <PresentationFormat>On-screen Show (4:3)</PresentationFormat>
  <Paragraphs>135</Paragraphs>
  <Slides>26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Helvetica Neue</vt:lpstr>
      <vt:lpstr>-webkit-standard</vt:lpstr>
      <vt:lpstr>KU Leuven sedes</vt:lpstr>
      <vt:lpstr>A computation of the Ninth Dedekind Number using FPGA Supercomputing</vt:lpstr>
      <vt:lpstr>Richard Dedekind, 1897</vt:lpstr>
      <vt:lpstr>PowerPoint Presentation</vt:lpstr>
      <vt:lpstr>Doug Wiedemann, 1991</vt:lpstr>
      <vt:lpstr>PowerPoint Presentation</vt:lpstr>
      <vt:lpstr>“P-Coefficient”</vt:lpstr>
      <vt:lpstr>“P-Coefficient”</vt:lpstr>
      <vt:lpstr>Intervals</vt:lpstr>
      <vt:lpstr>Intervals</vt:lpstr>
      <vt:lpstr>Expanded Pcoeff Formula</vt:lpstr>
      <vt:lpstr>One Final Symmetry</vt:lpstr>
      <vt:lpstr>Total work for D(9)</vt:lpstr>
      <vt:lpstr>Connected Component Counting</vt:lpstr>
      <vt:lpstr>Prime Candidate for FPGA Impl</vt:lpstr>
      <vt:lpstr>Count Connected Core</vt:lpstr>
      <vt:lpstr>Expanded Pcoeff Formula</vt:lpstr>
      <vt:lpstr>5040 Permutation splitter</vt:lpstr>
      <vt:lpstr>FPGA Die</vt:lpstr>
      <vt:lpstr>2 Pipelines</vt:lpstr>
      <vt:lpstr>6 pipelines</vt:lpstr>
      <vt:lpstr>Full FPGA Design</vt:lpstr>
      <vt:lpstr>Performance Comparison</vt:lpstr>
      <vt:lpstr>Computation on Noctua 2</vt:lpstr>
      <vt:lpstr>Computation on Noctua 2</vt:lpstr>
      <vt:lpstr>Media Attention</vt:lpstr>
      <vt:lpstr>Problems Problems Problems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2019-03-20T15:29:24Z</cp:lastPrinted>
  <dcterms:created xsi:type="dcterms:W3CDTF">2019-02-10T08:47:30Z</dcterms:created>
  <dcterms:modified xsi:type="dcterms:W3CDTF">2023-09-06T17:41:59Z</dcterms:modified>
</cp:coreProperties>
</file>